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320" r:id="rId3"/>
    <p:sldId id="322" r:id="rId4"/>
    <p:sldId id="321" r:id="rId5"/>
    <p:sldId id="323" r:id="rId6"/>
    <p:sldId id="260" r:id="rId7"/>
    <p:sldId id="319" r:id="rId8"/>
    <p:sldId id="278" r:id="rId9"/>
    <p:sldId id="279" r:id="rId10"/>
    <p:sldId id="324" r:id="rId11"/>
    <p:sldId id="292" r:id="rId12"/>
    <p:sldId id="329" r:id="rId13"/>
    <p:sldId id="331" r:id="rId14"/>
    <p:sldId id="330" r:id="rId15"/>
    <p:sldId id="332" r:id="rId16"/>
    <p:sldId id="335" r:id="rId17"/>
    <p:sldId id="336" r:id="rId18"/>
    <p:sldId id="333" r:id="rId19"/>
    <p:sldId id="354" r:id="rId20"/>
    <p:sldId id="337" r:id="rId21"/>
    <p:sldId id="340" r:id="rId22"/>
    <p:sldId id="338" r:id="rId23"/>
    <p:sldId id="339" r:id="rId24"/>
    <p:sldId id="311" r:id="rId25"/>
    <p:sldId id="290" r:id="rId26"/>
    <p:sldId id="291" r:id="rId27"/>
    <p:sldId id="359" r:id="rId28"/>
    <p:sldId id="341" r:id="rId29"/>
    <p:sldId id="316" r:id="rId30"/>
    <p:sldId id="301" r:id="rId31"/>
    <p:sldId id="342" r:id="rId32"/>
    <p:sldId id="346" r:id="rId33"/>
    <p:sldId id="360" r:id="rId34"/>
    <p:sldId id="326" r:id="rId35"/>
    <p:sldId id="343" r:id="rId36"/>
    <p:sldId id="344" r:id="rId37"/>
    <p:sldId id="356" r:id="rId38"/>
    <p:sldId id="351" r:id="rId39"/>
    <p:sldId id="353" r:id="rId40"/>
    <p:sldId id="358" r:id="rId41"/>
    <p:sldId id="352" r:id="rId42"/>
    <p:sldId id="357" r:id="rId43"/>
    <p:sldId id="347" r:id="rId44"/>
    <p:sldId id="349" r:id="rId45"/>
    <p:sldId id="350" r:id="rId46"/>
    <p:sldId id="309" r:id="rId47"/>
    <p:sldId id="345" r:id="rId48"/>
    <p:sldId id="361" r:id="rId49"/>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27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9" autoAdjust="0"/>
    <p:restoredTop sz="95729" autoAdjust="0"/>
  </p:normalViewPr>
  <p:slideViewPr>
    <p:cSldViewPr>
      <p:cViewPr varScale="1">
        <p:scale>
          <a:sx n="150" d="100"/>
          <a:sy n="150" d="100"/>
        </p:scale>
        <p:origin x="1344" y="176"/>
      </p:cViewPr>
      <p:guideLst>
        <p:guide orient="horz" pos="2160"/>
        <p:guide pos="2880"/>
      </p:guideLst>
    </p:cSldViewPr>
  </p:slideViewPr>
  <p:outlineViewPr>
    <p:cViewPr>
      <p:scale>
        <a:sx n="33" d="100"/>
        <a:sy n="33" d="100"/>
      </p:scale>
      <p:origin x="0" y="-8848"/>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6577FC-3918-A540-A5AB-5DF705B69F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90E9F030-FB30-1F46-82A8-0D2C19337BB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7A251383-296D-9A41-A4A5-0B3267E7E526}" type="datetimeFigureOut">
              <a:rPr lang="en-US"/>
              <a:pPr>
                <a:defRPr/>
              </a:pPr>
              <a:t>1/4/21</a:t>
            </a:fld>
            <a:endParaRPr lang="en-US"/>
          </a:p>
        </p:txBody>
      </p:sp>
      <p:sp>
        <p:nvSpPr>
          <p:cNvPr id="4" name="Slide Image Placeholder 3">
            <a:extLst>
              <a:ext uri="{FF2B5EF4-FFF2-40B4-BE49-F238E27FC236}">
                <a16:creationId xmlns:a16="http://schemas.microsoft.com/office/drawing/2014/main" id="{7739BBAE-49E5-3B4C-8935-A5192F9E758C}"/>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6B357E5-F31F-0B4A-98A1-C7DB4CB044A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9E3CD5C-4D64-884E-ACB5-A1F789DC7ED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D0EC25C9-D6D5-8C42-89FB-71F05D3F7A0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A27687B4-1068-B74F-9A29-90CA6B67ADD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75A488A1-5EBB-6141-9483-2E4A03B774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3428B17C-FC8E-6D46-9831-AA58F656C5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3" name="Slide Number Placeholder 3">
            <a:extLst>
              <a:ext uri="{FF2B5EF4-FFF2-40B4-BE49-F238E27FC236}">
                <a16:creationId xmlns:a16="http://schemas.microsoft.com/office/drawing/2014/main" id="{49457D74-4580-F847-9014-6BF3EE0B8E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26D27A5-64F5-E24D-8243-AA50348EF0AA}"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4E502321-E5B4-E34B-A145-1D82B84E29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CD5FC31-D901-4A48-A91A-3005B847B2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As long as project is active, we need disk space</a:t>
            </a:r>
          </a:p>
          <a:p>
            <a:pPr marL="171450" indent="-171450">
              <a:buFontTx/>
              <a:buChar char="•"/>
            </a:pPr>
            <a:r>
              <a:rPr lang="en-US" altLang="en-US"/>
              <a:t>Cumulative cohort data for aggregate analysis</a:t>
            </a:r>
          </a:p>
          <a:p>
            <a:pPr marL="171450" indent="-171450">
              <a:buFontTx/>
              <a:buChar char="•"/>
            </a:pPr>
            <a:r>
              <a:rPr lang="en-US" altLang="en-US"/>
              <a:t>Re-analysis</a:t>
            </a:r>
          </a:p>
          <a:p>
            <a:pPr marL="171450" indent="-171450">
              <a:buFontTx/>
              <a:buChar char="•"/>
            </a:pPr>
            <a:r>
              <a:rPr lang="en-US" altLang="en-US"/>
              <a:t>Data scrubbing and preparatory work (de-noising or data cuts)</a:t>
            </a:r>
          </a:p>
          <a:p>
            <a:pPr marL="171450" indent="-171450">
              <a:buFontTx/>
              <a:buChar char="•"/>
            </a:pPr>
            <a:r>
              <a:rPr lang="en-US" altLang="en-US"/>
              <a:t>Need to account for these things in grants</a:t>
            </a:r>
          </a:p>
        </p:txBody>
      </p:sp>
      <p:sp>
        <p:nvSpPr>
          <p:cNvPr id="20483" name="Slide Number Placeholder 3">
            <a:extLst>
              <a:ext uri="{FF2B5EF4-FFF2-40B4-BE49-F238E27FC236}">
                <a16:creationId xmlns:a16="http://schemas.microsoft.com/office/drawing/2014/main" id="{4AAF84F8-B113-8943-9DAF-368CB360D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862DBD-81C5-9645-9BF0-BF57EA09B3F3}" type="slidenum">
              <a:rPr lang="en-US" altLang="en-US" smtClean="0"/>
              <a:pPr/>
              <a:t>48</a:t>
            </a:fld>
            <a:endParaRPr lang="en-US" altLang="en-US"/>
          </a:p>
        </p:txBody>
      </p:sp>
    </p:spTree>
    <p:extLst>
      <p:ext uri="{BB962C8B-B14F-4D97-AF65-F5344CB8AC3E}">
        <p14:creationId xmlns:p14="http://schemas.microsoft.com/office/powerpoint/2010/main" val="422332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4E502321-E5B4-E34B-A145-1D82B84E29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CD5FC31-D901-4A48-A91A-3005B847B2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As long as project is active, we need disk space</a:t>
            </a:r>
          </a:p>
          <a:p>
            <a:pPr marL="171450" indent="-171450">
              <a:buFontTx/>
              <a:buChar char="•"/>
            </a:pPr>
            <a:r>
              <a:rPr lang="en-US" altLang="en-US"/>
              <a:t>Cumulative cohort data for aggregate analysis</a:t>
            </a:r>
          </a:p>
          <a:p>
            <a:pPr marL="171450" indent="-171450">
              <a:buFontTx/>
              <a:buChar char="•"/>
            </a:pPr>
            <a:r>
              <a:rPr lang="en-US" altLang="en-US"/>
              <a:t>Re-analysis</a:t>
            </a:r>
          </a:p>
          <a:p>
            <a:pPr marL="171450" indent="-171450">
              <a:buFontTx/>
              <a:buChar char="•"/>
            </a:pPr>
            <a:r>
              <a:rPr lang="en-US" altLang="en-US"/>
              <a:t>Data scrubbing and preparatory work (de-noising or data cuts)</a:t>
            </a:r>
          </a:p>
          <a:p>
            <a:pPr marL="171450" indent="-171450">
              <a:buFontTx/>
              <a:buChar char="•"/>
            </a:pPr>
            <a:r>
              <a:rPr lang="en-US" altLang="en-US"/>
              <a:t>Need to account for these things in grants</a:t>
            </a:r>
          </a:p>
        </p:txBody>
      </p:sp>
      <p:sp>
        <p:nvSpPr>
          <p:cNvPr id="20483" name="Slide Number Placeholder 3">
            <a:extLst>
              <a:ext uri="{FF2B5EF4-FFF2-40B4-BE49-F238E27FC236}">
                <a16:creationId xmlns:a16="http://schemas.microsoft.com/office/drawing/2014/main" id="{4AAF84F8-B113-8943-9DAF-368CB360D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862DBD-81C5-9645-9BF0-BF57EA09B3F3}" type="slidenum">
              <a:rPr lang="en-US" altLang="en-US" smtClean="0"/>
              <a:pPr/>
              <a:t>25</a:t>
            </a:fld>
            <a:endParaRPr lang="en-US" altLang="en-US"/>
          </a:p>
        </p:txBody>
      </p:sp>
    </p:spTree>
    <p:extLst>
      <p:ext uri="{BB962C8B-B14F-4D97-AF65-F5344CB8AC3E}">
        <p14:creationId xmlns:p14="http://schemas.microsoft.com/office/powerpoint/2010/main" val="2625525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4E502321-E5B4-E34B-A145-1D82B84E29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CD5FC31-D901-4A48-A91A-3005B847B2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As long as project is active, we need disk space</a:t>
            </a:r>
          </a:p>
          <a:p>
            <a:pPr marL="171450" indent="-171450">
              <a:buFontTx/>
              <a:buChar char="•"/>
            </a:pPr>
            <a:r>
              <a:rPr lang="en-US" altLang="en-US"/>
              <a:t>Cumulative cohort data for aggregate analysis</a:t>
            </a:r>
          </a:p>
          <a:p>
            <a:pPr marL="171450" indent="-171450">
              <a:buFontTx/>
              <a:buChar char="•"/>
            </a:pPr>
            <a:r>
              <a:rPr lang="en-US" altLang="en-US"/>
              <a:t>Re-analysis</a:t>
            </a:r>
          </a:p>
          <a:p>
            <a:pPr marL="171450" indent="-171450">
              <a:buFontTx/>
              <a:buChar char="•"/>
            </a:pPr>
            <a:r>
              <a:rPr lang="en-US" altLang="en-US"/>
              <a:t>Data scrubbing and preparatory work (de-noising or data cuts)</a:t>
            </a:r>
          </a:p>
          <a:p>
            <a:pPr marL="171450" indent="-171450">
              <a:buFontTx/>
              <a:buChar char="•"/>
            </a:pPr>
            <a:r>
              <a:rPr lang="en-US" altLang="en-US"/>
              <a:t>Need to account for these things in grants</a:t>
            </a:r>
          </a:p>
        </p:txBody>
      </p:sp>
      <p:sp>
        <p:nvSpPr>
          <p:cNvPr id="20483" name="Slide Number Placeholder 3">
            <a:extLst>
              <a:ext uri="{FF2B5EF4-FFF2-40B4-BE49-F238E27FC236}">
                <a16:creationId xmlns:a16="http://schemas.microsoft.com/office/drawing/2014/main" id="{4AAF84F8-B113-8943-9DAF-368CB360D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862DBD-81C5-9645-9BF0-BF57EA09B3F3}" type="slidenum">
              <a:rPr lang="en-US" altLang="en-US" smtClean="0"/>
              <a:pPr/>
              <a:t>28</a:t>
            </a:fld>
            <a:endParaRPr lang="en-US" altLang="en-US"/>
          </a:p>
        </p:txBody>
      </p:sp>
    </p:spTree>
    <p:extLst>
      <p:ext uri="{BB962C8B-B14F-4D97-AF65-F5344CB8AC3E}">
        <p14:creationId xmlns:p14="http://schemas.microsoft.com/office/powerpoint/2010/main" val="280741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27687B4-1068-B74F-9A29-90CA6B67ADDB}" type="slidenum">
              <a:rPr lang="en-US" smtClean="0"/>
              <a:pPr>
                <a:defRPr/>
              </a:pPr>
              <a:t>29</a:t>
            </a:fld>
            <a:endParaRPr lang="en-US"/>
          </a:p>
        </p:txBody>
      </p:sp>
    </p:spTree>
    <p:extLst>
      <p:ext uri="{BB962C8B-B14F-4D97-AF65-F5344CB8AC3E}">
        <p14:creationId xmlns:p14="http://schemas.microsoft.com/office/powerpoint/2010/main" val="2795938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4E502321-E5B4-E34B-A145-1D82B84E29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CD5FC31-D901-4A48-A91A-3005B847B2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As long as project is active, we need disk space</a:t>
            </a:r>
          </a:p>
          <a:p>
            <a:pPr marL="171450" indent="-171450">
              <a:buFontTx/>
              <a:buChar char="•"/>
            </a:pPr>
            <a:r>
              <a:rPr lang="en-US" altLang="en-US"/>
              <a:t>Cumulative cohort data for aggregate analysis</a:t>
            </a:r>
          </a:p>
          <a:p>
            <a:pPr marL="171450" indent="-171450">
              <a:buFontTx/>
              <a:buChar char="•"/>
            </a:pPr>
            <a:r>
              <a:rPr lang="en-US" altLang="en-US"/>
              <a:t>Re-analysis</a:t>
            </a:r>
          </a:p>
          <a:p>
            <a:pPr marL="171450" indent="-171450">
              <a:buFontTx/>
              <a:buChar char="•"/>
            </a:pPr>
            <a:r>
              <a:rPr lang="en-US" altLang="en-US"/>
              <a:t>Data scrubbing and preparatory work (de-noising or data cuts)</a:t>
            </a:r>
          </a:p>
          <a:p>
            <a:pPr marL="171450" indent="-171450">
              <a:buFontTx/>
              <a:buChar char="•"/>
            </a:pPr>
            <a:r>
              <a:rPr lang="en-US" altLang="en-US"/>
              <a:t>Need to account for these things in grants</a:t>
            </a:r>
          </a:p>
        </p:txBody>
      </p:sp>
      <p:sp>
        <p:nvSpPr>
          <p:cNvPr id="20483" name="Slide Number Placeholder 3">
            <a:extLst>
              <a:ext uri="{FF2B5EF4-FFF2-40B4-BE49-F238E27FC236}">
                <a16:creationId xmlns:a16="http://schemas.microsoft.com/office/drawing/2014/main" id="{4AAF84F8-B113-8943-9DAF-368CB360D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862DBD-81C5-9645-9BF0-BF57EA09B3F3}" type="slidenum">
              <a:rPr lang="en-US" altLang="en-US" smtClean="0"/>
              <a:pPr/>
              <a:t>31</a:t>
            </a:fld>
            <a:endParaRPr lang="en-US" altLang="en-US"/>
          </a:p>
        </p:txBody>
      </p:sp>
    </p:spTree>
    <p:extLst>
      <p:ext uri="{BB962C8B-B14F-4D97-AF65-F5344CB8AC3E}">
        <p14:creationId xmlns:p14="http://schemas.microsoft.com/office/powerpoint/2010/main" val="422458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4E502321-E5B4-E34B-A145-1D82B84E29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CD5FC31-D901-4A48-A91A-3005B847B2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As long as project is active, we need disk space</a:t>
            </a:r>
          </a:p>
          <a:p>
            <a:pPr marL="171450" indent="-171450">
              <a:buFontTx/>
              <a:buChar char="•"/>
            </a:pPr>
            <a:r>
              <a:rPr lang="en-US" altLang="en-US"/>
              <a:t>Cumulative cohort data for aggregate analysis</a:t>
            </a:r>
          </a:p>
          <a:p>
            <a:pPr marL="171450" indent="-171450">
              <a:buFontTx/>
              <a:buChar char="•"/>
            </a:pPr>
            <a:r>
              <a:rPr lang="en-US" altLang="en-US"/>
              <a:t>Re-analysis</a:t>
            </a:r>
          </a:p>
          <a:p>
            <a:pPr marL="171450" indent="-171450">
              <a:buFontTx/>
              <a:buChar char="•"/>
            </a:pPr>
            <a:r>
              <a:rPr lang="en-US" altLang="en-US"/>
              <a:t>Data scrubbing and preparatory work (de-noising or data cuts)</a:t>
            </a:r>
          </a:p>
          <a:p>
            <a:pPr marL="171450" indent="-171450">
              <a:buFontTx/>
              <a:buChar char="•"/>
            </a:pPr>
            <a:r>
              <a:rPr lang="en-US" altLang="en-US"/>
              <a:t>Need to account for these things in grants</a:t>
            </a:r>
          </a:p>
        </p:txBody>
      </p:sp>
      <p:sp>
        <p:nvSpPr>
          <p:cNvPr id="20483" name="Slide Number Placeholder 3">
            <a:extLst>
              <a:ext uri="{FF2B5EF4-FFF2-40B4-BE49-F238E27FC236}">
                <a16:creationId xmlns:a16="http://schemas.microsoft.com/office/drawing/2014/main" id="{4AAF84F8-B113-8943-9DAF-368CB360D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862DBD-81C5-9645-9BF0-BF57EA09B3F3}" type="slidenum">
              <a:rPr lang="en-US" altLang="en-US" smtClean="0"/>
              <a:pPr/>
              <a:t>33</a:t>
            </a:fld>
            <a:endParaRPr lang="en-US" altLang="en-US"/>
          </a:p>
        </p:txBody>
      </p:sp>
    </p:spTree>
    <p:extLst>
      <p:ext uri="{BB962C8B-B14F-4D97-AF65-F5344CB8AC3E}">
        <p14:creationId xmlns:p14="http://schemas.microsoft.com/office/powerpoint/2010/main" val="148020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4E502321-E5B4-E34B-A145-1D82B84E29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CD5FC31-D901-4A48-A91A-3005B847B2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As long as project is active, we need disk space</a:t>
            </a:r>
          </a:p>
          <a:p>
            <a:pPr marL="171450" indent="-171450">
              <a:buFontTx/>
              <a:buChar char="•"/>
            </a:pPr>
            <a:r>
              <a:rPr lang="en-US" altLang="en-US"/>
              <a:t>Cumulative cohort data for aggregate analysis</a:t>
            </a:r>
          </a:p>
          <a:p>
            <a:pPr marL="171450" indent="-171450">
              <a:buFontTx/>
              <a:buChar char="•"/>
            </a:pPr>
            <a:r>
              <a:rPr lang="en-US" altLang="en-US"/>
              <a:t>Re-analysis</a:t>
            </a:r>
          </a:p>
          <a:p>
            <a:pPr marL="171450" indent="-171450">
              <a:buFontTx/>
              <a:buChar char="•"/>
            </a:pPr>
            <a:r>
              <a:rPr lang="en-US" altLang="en-US"/>
              <a:t>Data scrubbing and preparatory work (de-noising or data cuts)</a:t>
            </a:r>
          </a:p>
          <a:p>
            <a:pPr marL="171450" indent="-171450">
              <a:buFontTx/>
              <a:buChar char="•"/>
            </a:pPr>
            <a:r>
              <a:rPr lang="en-US" altLang="en-US"/>
              <a:t>Need to account for these things in grants</a:t>
            </a:r>
          </a:p>
        </p:txBody>
      </p:sp>
      <p:sp>
        <p:nvSpPr>
          <p:cNvPr id="20483" name="Slide Number Placeholder 3">
            <a:extLst>
              <a:ext uri="{FF2B5EF4-FFF2-40B4-BE49-F238E27FC236}">
                <a16:creationId xmlns:a16="http://schemas.microsoft.com/office/drawing/2014/main" id="{4AAF84F8-B113-8943-9DAF-368CB360D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862DBD-81C5-9645-9BF0-BF57EA09B3F3}" type="slidenum">
              <a:rPr lang="en-US" altLang="en-US" smtClean="0"/>
              <a:pPr/>
              <a:t>35</a:t>
            </a:fld>
            <a:endParaRPr lang="en-US" altLang="en-US"/>
          </a:p>
        </p:txBody>
      </p:sp>
    </p:spTree>
    <p:extLst>
      <p:ext uri="{BB962C8B-B14F-4D97-AF65-F5344CB8AC3E}">
        <p14:creationId xmlns:p14="http://schemas.microsoft.com/office/powerpoint/2010/main" val="883318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4E502321-E5B4-E34B-A145-1D82B84E29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CD5FC31-D901-4A48-A91A-3005B847B2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As long as project is active, we need disk space</a:t>
            </a:r>
          </a:p>
          <a:p>
            <a:pPr marL="171450" indent="-171450">
              <a:buFontTx/>
              <a:buChar char="•"/>
            </a:pPr>
            <a:r>
              <a:rPr lang="en-US" altLang="en-US"/>
              <a:t>Cumulative cohort data for aggregate analysis</a:t>
            </a:r>
          </a:p>
          <a:p>
            <a:pPr marL="171450" indent="-171450">
              <a:buFontTx/>
              <a:buChar char="•"/>
            </a:pPr>
            <a:r>
              <a:rPr lang="en-US" altLang="en-US"/>
              <a:t>Re-analysis</a:t>
            </a:r>
          </a:p>
          <a:p>
            <a:pPr marL="171450" indent="-171450">
              <a:buFontTx/>
              <a:buChar char="•"/>
            </a:pPr>
            <a:r>
              <a:rPr lang="en-US" altLang="en-US"/>
              <a:t>Data scrubbing and preparatory work (de-noising or data cuts)</a:t>
            </a:r>
          </a:p>
          <a:p>
            <a:pPr marL="171450" indent="-171450">
              <a:buFontTx/>
              <a:buChar char="•"/>
            </a:pPr>
            <a:r>
              <a:rPr lang="en-US" altLang="en-US"/>
              <a:t>Need to account for these things in grants</a:t>
            </a:r>
          </a:p>
        </p:txBody>
      </p:sp>
      <p:sp>
        <p:nvSpPr>
          <p:cNvPr id="20483" name="Slide Number Placeholder 3">
            <a:extLst>
              <a:ext uri="{FF2B5EF4-FFF2-40B4-BE49-F238E27FC236}">
                <a16:creationId xmlns:a16="http://schemas.microsoft.com/office/drawing/2014/main" id="{4AAF84F8-B113-8943-9DAF-368CB360D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862DBD-81C5-9645-9BF0-BF57EA09B3F3}" type="slidenum">
              <a:rPr lang="en-US" altLang="en-US" smtClean="0"/>
              <a:pPr/>
              <a:t>36</a:t>
            </a:fld>
            <a:endParaRPr lang="en-US" altLang="en-US"/>
          </a:p>
        </p:txBody>
      </p:sp>
    </p:spTree>
    <p:extLst>
      <p:ext uri="{BB962C8B-B14F-4D97-AF65-F5344CB8AC3E}">
        <p14:creationId xmlns:p14="http://schemas.microsoft.com/office/powerpoint/2010/main" val="205769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4E502321-E5B4-E34B-A145-1D82B84E29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8CD5FC31-D901-4A48-A91A-3005B847B2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As long as project is active, we need disk space</a:t>
            </a:r>
          </a:p>
          <a:p>
            <a:pPr marL="171450" indent="-171450">
              <a:buFontTx/>
              <a:buChar char="•"/>
            </a:pPr>
            <a:r>
              <a:rPr lang="en-US" altLang="en-US"/>
              <a:t>Cumulative cohort data for aggregate analysis</a:t>
            </a:r>
          </a:p>
          <a:p>
            <a:pPr marL="171450" indent="-171450">
              <a:buFontTx/>
              <a:buChar char="•"/>
            </a:pPr>
            <a:r>
              <a:rPr lang="en-US" altLang="en-US"/>
              <a:t>Re-analysis</a:t>
            </a:r>
          </a:p>
          <a:p>
            <a:pPr marL="171450" indent="-171450">
              <a:buFontTx/>
              <a:buChar char="•"/>
            </a:pPr>
            <a:r>
              <a:rPr lang="en-US" altLang="en-US"/>
              <a:t>Data scrubbing and preparatory work (de-noising or data cuts)</a:t>
            </a:r>
          </a:p>
          <a:p>
            <a:pPr marL="171450" indent="-171450">
              <a:buFontTx/>
              <a:buChar char="•"/>
            </a:pPr>
            <a:r>
              <a:rPr lang="en-US" altLang="en-US"/>
              <a:t>Need to account for these things in grants</a:t>
            </a:r>
          </a:p>
        </p:txBody>
      </p:sp>
      <p:sp>
        <p:nvSpPr>
          <p:cNvPr id="20483" name="Slide Number Placeholder 3">
            <a:extLst>
              <a:ext uri="{FF2B5EF4-FFF2-40B4-BE49-F238E27FC236}">
                <a16:creationId xmlns:a16="http://schemas.microsoft.com/office/drawing/2014/main" id="{4AAF84F8-B113-8943-9DAF-368CB360DA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862DBD-81C5-9645-9BF0-BF57EA09B3F3}" type="slidenum">
              <a:rPr lang="en-US" altLang="en-US" smtClean="0"/>
              <a:pPr/>
              <a:t>47</a:t>
            </a:fld>
            <a:endParaRPr lang="en-US" altLang="en-US"/>
          </a:p>
        </p:txBody>
      </p:sp>
    </p:spTree>
    <p:extLst>
      <p:ext uri="{BB962C8B-B14F-4D97-AF65-F5344CB8AC3E}">
        <p14:creationId xmlns:p14="http://schemas.microsoft.com/office/powerpoint/2010/main" val="3030592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D09E8-5AB6-C145-B6BD-B09087A74613}"/>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76017E-8BDC-2D43-A663-A248C7EB681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7471AA64-1B25-6247-98DD-B1E1524105BE}"/>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A4862841-B4F1-5A49-8238-ACFBA18A9741}"/>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2EE37CC5-5214-4B4C-A0C2-61B535C3E154}"/>
              </a:ext>
            </a:extLst>
          </p:cNvPr>
          <p:cNvSpPr>
            <a:spLocks noGrp="1" noChangeArrowheads="1"/>
          </p:cNvSpPr>
          <p:nvPr>
            <p:ph type="sldNum" sz="quarter" idx="12"/>
          </p:nvPr>
        </p:nvSpPr>
        <p:spPr>
          <a:ln/>
        </p:spPr>
        <p:txBody>
          <a:bodyPr/>
          <a:lstStyle>
            <a:lvl1pPr>
              <a:defRPr/>
            </a:lvl1pPr>
          </a:lstStyle>
          <a:p>
            <a:pPr>
              <a:defRPr/>
            </a:pPr>
            <a:fld id="{864653C0-FC7F-E944-A914-5ED1B7ED269D}" type="slidenum">
              <a:rPr lang="es-ES" altLang="en-US"/>
              <a:pPr>
                <a:defRPr/>
              </a:pPr>
              <a:t>‹#›</a:t>
            </a:fld>
            <a:endParaRPr lang="es-ES" altLang="en-US"/>
          </a:p>
        </p:txBody>
      </p:sp>
    </p:spTree>
    <p:extLst>
      <p:ext uri="{BB962C8B-B14F-4D97-AF65-F5344CB8AC3E}">
        <p14:creationId xmlns:p14="http://schemas.microsoft.com/office/powerpoint/2010/main" val="92977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BA59-2073-0547-8A0C-7A4DF5A21B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998069-9CBB-074A-8863-FFDB214B05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C2E0656-2B1E-9C4D-AA67-1BEDCAAF4B3E}"/>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45803BE2-0038-4B43-9A9C-44CD77C39EF0}"/>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4C452FD4-E70B-174D-BFF8-5E341D67722F}"/>
              </a:ext>
            </a:extLst>
          </p:cNvPr>
          <p:cNvSpPr>
            <a:spLocks noGrp="1" noChangeArrowheads="1"/>
          </p:cNvSpPr>
          <p:nvPr>
            <p:ph type="sldNum" sz="quarter" idx="12"/>
          </p:nvPr>
        </p:nvSpPr>
        <p:spPr>
          <a:ln/>
        </p:spPr>
        <p:txBody>
          <a:bodyPr/>
          <a:lstStyle>
            <a:lvl1pPr>
              <a:defRPr/>
            </a:lvl1pPr>
          </a:lstStyle>
          <a:p>
            <a:pPr>
              <a:defRPr/>
            </a:pPr>
            <a:fld id="{837506DC-7F29-F448-9521-2916AE2E5DFF}" type="slidenum">
              <a:rPr lang="es-ES" altLang="en-US"/>
              <a:pPr>
                <a:defRPr/>
              </a:pPr>
              <a:t>‹#›</a:t>
            </a:fld>
            <a:endParaRPr lang="es-ES" altLang="en-US"/>
          </a:p>
        </p:txBody>
      </p:sp>
    </p:spTree>
    <p:extLst>
      <p:ext uri="{BB962C8B-B14F-4D97-AF65-F5344CB8AC3E}">
        <p14:creationId xmlns:p14="http://schemas.microsoft.com/office/powerpoint/2010/main" val="142509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509227-30EE-2A4D-88FC-3F18A045F9A6}"/>
              </a:ext>
            </a:extLst>
          </p:cNvPr>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0E914A-148D-3945-A734-B72A668FDD5A}"/>
              </a:ext>
            </a:extLst>
          </p:cNvPr>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FD53BBB-008F-6547-90E5-AE08631BF698}"/>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7D9E5D27-000E-E346-8C8A-296C1AD3BE6F}"/>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D332736D-E437-E04B-889E-D4F7405C89DE}"/>
              </a:ext>
            </a:extLst>
          </p:cNvPr>
          <p:cNvSpPr>
            <a:spLocks noGrp="1" noChangeArrowheads="1"/>
          </p:cNvSpPr>
          <p:nvPr>
            <p:ph type="sldNum" sz="quarter" idx="12"/>
          </p:nvPr>
        </p:nvSpPr>
        <p:spPr>
          <a:ln/>
        </p:spPr>
        <p:txBody>
          <a:bodyPr/>
          <a:lstStyle>
            <a:lvl1pPr>
              <a:defRPr/>
            </a:lvl1pPr>
          </a:lstStyle>
          <a:p>
            <a:pPr>
              <a:defRPr/>
            </a:pPr>
            <a:fld id="{D6FD0D49-E6CD-5F49-921C-0918CEFE4399}" type="slidenum">
              <a:rPr lang="es-ES" altLang="en-US"/>
              <a:pPr>
                <a:defRPr/>
              </a:pPr>
              <a:t>‹#›</a:t>
            </a:fld>
            <a:endParaRPr lang="es-ES" altLang="en-US"/>
          </a:p>
        </p:txBody>
      </p:sp>
    </p:spTree>
    <p:extLst>
      <p:ext uri="{BB962C8B-B14F-4D97-AF65-F5344CB8AC3E}">
        <p14:creationId xmlns:p14="http://schemas.microsoft.com/office/powerpoint/2010/main" val="182872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26C6-4BDA-7148-B074-5D0041A888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3AD34-CF14-DC45-87B3-6936B16570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AA1D26C-FCEE-C94C-BF02-792B431C6359}"/>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2832CDFF-EDBF-514A-9C4D-4A74C973B707}"/>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EBBD0558-C110-2848-AD86-7676B4870A33}"/>
              </a:ext>
            </a:extLst>
          </p:cNvPr>
          <p:cNvSpPr>
            <a:spLocks noGrp="1" noChangeArrowheads="1"/>
          </p:cNvSpPr>
          <p:nvPr>
            <p:ph type="sldNum" sz="quarter" idx="12"/>
          </p:nvPr>
        </p:nvSpPr>
        <p:spPr>
          <a:ln/>
        </p:spPr>
        <p:txBody>
          <a:bodyPr/>
          <a:lstStyle>
            <a:lvl1pPr>
              <a:defRPr/>
            </a:lvl1pPr>
          </a:lstStyle>
          <a:p>
            <a:pPr>
              <a:defRPr/>
            </a:pPr>
            <a:fld id="{5485634A-6E63-DB4B-8138-AD419D65EF95}" type="slidenum">
              <a:rPr lang="es-ES" altLang="en-US"/>
              <a:pPr>
                <a:defRPr/>
              </a:pPr>
              <a:t>‹#›</a:t>
            </a:fld>
            <a:endParaRPr lang="es-ES" altLang="en-US"/>
          </a:p>
        </p:txBody>
      </p:sp>
    </p:spTree>
    <p:extLst>
      <p:ext uri="{BB962C8B-B14F-4D97-AF65-F5344CB8AC3E}">
        <p14:creationId xmlns:p14="http://schemas.microsoft.com/office/powerpoint/2010/main" val="158469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A6A9-5331-2845-9CA3-E91D3DA13006}"/>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A29DB3-F917-704D-996D-3A4005473EC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4">
            <a:extLst>
              <a:ext uri="{FF2B5EF4-FFF2-40B4-BE49-F238E27FC236}">
                <a16:creationId xmlns:a16="http://schemas.microsoft.com/office/drawing/2014/main" id="{F9AF171E-D138-A541-8CC4-11764C187E6B}"/>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5">
            <a:extLst>
              <a:ext uri="{FF2B5EF4-FFF2-40B4-BE49-F238E27FC236}">
                <a16:creationId xmlns:a16="http://schemas.microsoft.com/office/drawing/2014/main" id="{46594E08-4BFA-4D40-922D-26EAD43A16F7}"/>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6">
            <a:extLst>
              <a:ext uri="{FF2B5EF4-FFF2-40B4-BE49-F238E27FC236}">
                <a16:creationId xmlns:a16="http://schemas.microsoft.com/office/drawing/2014/main" id="{ADCA446D-6C99-104B-BC4D-059DD735BD09}"/>
              </a:ext>
            </a:extLst>
          </p:cNvPr>
          <p:cNvSpPr>
            <a:spLocks noGrp="1" noChangeArrowheads="1"/>
          </p:cNvSpPr>
          <p:nvPr>
            <p:ph type="sldNum" sz="quarter" idx="12"/>
          </p:nvPr>
        </p:nvSpPr>
        <p:spPr>
          <a:ln/>
        </p:spPr>
        <p:txBody>
          <a:bodyPr/>
          <a:lstStyle>
            <a:lvl1pPr>
              <a:defRPr/>
            </a:lvl1pPr>
          </a:lstStyle>
          <a:p>
            <a:pPr>
              <a:defRPr/>
            </a:pPr>
            <a:fld id="{A83FA2EB-7827-0F4F-93B8-6C0EB8F20738}" type="slidenum">
              <a:rPr lang="es-ES" altLang="en-US"/>
              <a:pPr>
                <a:defRPr/>
              </a:pPr>
              <a:t>‹#›</a:t>
            </a:fld>
            <a:endParaRPr lang="es-ES" altLang="en-US"/>
          </a:p>
        </p:txBody>
      </p:sp>
    </p:spTree>
    <p:extLst>
      <p:ext uri="{BB962C8B-B14F-4D97-AF65-F5344CB8AC3E}">
        <p14:creationId xmlns:p14="http://schemas.microsoft.com/office/powerpoint/2010/main" val="3094720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C76A-C631-834E-ADBB-4BDC332576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C9E3E-DCD7-C54B-BD83-28483CE832BE}"/>
              </a:ext>
            </a:extLst>
          </p:cNvPr>
          <p:cNvSpPr>
            <a:spLocks noGrp="1"/>
          </p:cNvSpPr>
          <p:nvPr>
            <p:ph sz="half" idx="1"/>
          </p:nvPr>
        </p:nvSpPr>
        <p:spPr>
          <a:xfrm>
            <a:off x="457200" y="1600200"/>
            <a:ext cx="40386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09CE46-3354-644A-86F4-17DBAA51CC96}"/>
              </a:ext>
            </a:extLst>
          </p:cNvPr>
          <p:cNvSpPr>
            <a:spLocks noGrp="1"/>
          </p:cNvSpPr>
          <p:nvPr>
            <p:ph sz="half" idx="2"/>
          </p:nvPr>
        </p:nvSpPr>
        <p:spPr>
          <a:xfrm>
            <a:off x="4648200" y="1600200"/>
            <a:ext cx="40386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FE1445A-18E3-CA45-8636-2F4F57CC5508}"/>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5">
            <a:extLst>
              <a:ext uri="{FF2B5EF4-FFF2-40B4-BE49-F238E27FC236}">
                <a16:creationId xmlns:a16="http://schemas.microsoft.com/office/drawing/2014/main" id="{34D0BDE9-345B-D344-8C21-E2CD77CD7BB8}"/>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6">
            <a:extLst>
              <a:ext uri="{FF2B5EF4-FFF2-40B4-BE49-F238E27FC236}">
                <a16:creationId xmlns:a16="http://schemas.microsoft.com/office/drawing/2014/main" id="{617B9587-C692-B548-86BA-D9D70622F5AA}"/>
              </a:ext>
            </a:extLst>
          </p:cNvPr>
          <p:cNvSpPr>
            <a:spLocks noGrp="1" noChangeArrowheads="1"/>
          </p:cNvSpPr>
          <p:nvPr>
            <p:ph type="sldNum" sz="quarter" idx="12"/>
          </p:nvPr>
        </p:nvSpPr>
        <p:spPr>
          <a:ln/>
        </p:spPr>
        <p:txBody>
          <a:bodyPr/>
          <a:lstStyle>
            <a:lvl1pPr>
              <a:defRPr/>
            </a:lvl1pPr>
          </a:lstStyle>
          <a:p>
            <a:pPr>
              <a:defRPr/>
            </a:pPr>
            <a:fld id="{09825822-0472-474D-ABB0-6B39F140DFD3}" type="slidenum">
              <a:rPr lang="es-ES" altLang="en-US"/>
              <a:pPr>
                <a:defRPr/>
              </a:pPr>
              <a:t>‹#›</a:t>
            </a:fld>
            <a:endParaRPr lang="es-ES" altLang="en-US"/>
          </a:p>
        </p:txBody>
      </p:sp>
    </p:spTree>
    <p:extLst>
      <p:ext uri="{BB962C8B-B14F-4D97-AF65-F5344CB8AC3E}">
        <p14:creationId xmlns:p14="http://schemas.microsoft.com/office/powerpoint/2010/main" val="397816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FB7C-80D5-454C-BC1F-E5967C90A54F}"/>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F867B7-9EB6-284B-BB4B-7019A47D57D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97BBD13-BC01-DB4E-9921-6F43A81693BE}"/>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6B0A7B-0E4E-FE4F-8820-9205C4B34C6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7C9642-5D20-3F4F-88F2-9528ACE9ECF0}"/>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0313FF2-AE88-8341-81C0-4CFF795B7A21}"/>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8" name="Rectangle 5">
            <a:extLst>
              <a:ext uri="{FF2B5EF4-FFF2-40B4-BE49-F238E27FC236}">
                <a16:creationId xmlns:a16="http://schemas.microsoft.com/office/drawing/2014/main" id="{5C2D9C16-6E41-3144-B244-41DB78EDD8DB}"/>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9" name="Rectangle 6">
            <a:extLst>
              <a:ext uri="{FF2B5EF4-FFF2-40B4-BE49-F238E27FC236}">
                <a16:creationId xmlns:a16="http://schemas.microsoft.com/office/drawing/2014/main" id="{8F5511EA-0C48-C14A-9234-1CE0D62BD466}"/>
              </a:ext>
            </a:extLst>
          </p:cNvPr>
          <p:cNvSpPr>
            <a:spLocks noGrp="1" noChangeArrowheads="1"/>
          </p:cNvSpPr>
          <p:nvPr>
            <p:ph type="sldNum" sz="quarter" idx="12"/>
          </p:nvPr>
        </p:nvSpPr>
        <p:spPr>
          <a:ln/>
        </p:spPr>
        <p:txBody>
          <a:bodyPr/>
          <a:lstStyle>
            <a:lvl1pPr>
              <a:defRPr/>
            </a:lvl1pPr>
          </a:lstStyle>
          <a:p>
            <a:pPr>
              <a:defRPr/>
            </a:pPr>
            <a:fld id="{D2D88D9D-CDBA-B84C-9EB2-B8DAA143A1D3}" type="slidenum">
              <a:rPr lang="es-ES" altLang="en-US"/>
              <a:pPr>
                <a:defRPr/>
              </a:pPr>
              <a:t>‹#›</a:t>
            </a:fld>
            <a:endParaRPr lang="es-ES" altLang="en-US"/>
          </a:p>
        </p:txBody>
      </p:sp>
    </p:spTree>
    <p:extLst>
      <p:ext uri="{BB962C8B-B14F-4D97-AF65-F5344CB8AC3E}">
        <p14:creationId xmlns:p14="http://schemas.microsoft.com/office/powerpoint/2010/main" val="1935523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B4A0-330D-2B4D-A874-414E2DB0F9EC}"/>
              </a:ext>
            </a:extLst>
          </p:cNvPr>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5F4A668-9D74-7747-81CB-231BA4DB1672}"/>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4" name="Rectangle 5">
            <a:extLst>
              <a:ext uri="{FF2B5EF4-FFF2-40B4-BE49-F238E27FC236}">
                <a16:creationId xmlns:a16="http://schemas.microsoft.com/office/drawing/2014/main" id="{1442100F-6E3D-DA47-AA6B-558CEC71641D}"/>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5" name="Rectangle 6">
            <a:extLst>
              <a:ext uri="{FF2B5EF4-FFF2-40B4-BE49-F238E27FC236}">
                <a16:creationId xmlns:a16="http://schemas.microsoft.com/office/drawing/2014/main" id="{DE64E9DD-F388-FD49-BB4B-F5308EFD973B}"/>
              </a:ext>
            </a:extLst>
          </p:cNvPr>
          <p:cNvSpPr>
            <a:spLocks noGrp="1" noChangeArrowheads="1"/>
          </p:cNvSpPr>
          <p:nvPr>
            <p:ph type="sldNum" sz="quarter" idx="12"/>
          </p:nvPr>
        </p:nvSpPr>
        <p:spPr>
          <a:ln/>
        </p:spPr>
        <p:txBody>
          <a:bodyPr/>
          <a:lstStyle>
            <a:lvl1pPr>
              <a:defRPr/>
            </a:lvl1pPr>
          </a:lstStyle>
          <a:p>
            <a:pPr>
              <a:defRPr/>
            </a:pPr>
            <a:fld id="{BEBA549B-6E7B-7644-A841-2AA4B2D15326}" type="slidenum">
              <a:rPr lang="es-ES" altLang="en-US"/>
              <a:pPr>
                <a:defRPr/>
              </a:pPr>
              <a:t>‹#›</a:t>
            </a:fld>
            <a:endParaRPr lang="es-ES" altLang="en-US"/>
          </a:p>
        </p:txBody>
      </p:sp>
    </p:spTree>
    <p:extLst>
      <p:ext uri="{BB962C8B-B14F-4D97-AF65-F5344CB8AC3E}">
        <p14:creationId xmlns:p14="http://schemas.microsoft.com/office/powerpoint/2010/main" val="387789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5B64358-D130-4345-83BC-57DC935F4E09}"/>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3" name="Rectangle 5">
            <a:extLst>
              <a:ext uri="{FF2B5EF4-FFF2-40B4-BE49-F238E27FC236}">
                <a16:creationId xmlns:a16="http://schemas.microsoft.com/office/drawing/2014/main" id="{CF4E80BE-78F5-C44F-932E-D19FC3F7716A}"/>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4" name="Rectangle 6">
            <a:extLst>
              <a:ext uri="{FF2B5EF4-FFF2-40B4-BE49-F238E27FC236}">
                <a16:creationId xmlns:a16="http://schemas.microsoft.com/office/drawing/2014/main" id="{3369BE98-7D19-4141-9338-5AFCF57C7073}"/>
              </a:ext>
            </a:extLst>
          </p:cNvPr>
          <p:cNvSpPr>
            <a:spLocks noGrp="1" noChangeArrowheads="1"/>
          </p:cNvSpPr>
          <p:nvPr>
            <p:ph type="sldNum" sz="quarter" idx="12"/>
          </p:nvPr>
        </p:nvSpPr>
        <p:spPr>
          <a:ln/>
        </p:spPr>
        <p:txBody>
          <a:bodyPr/>
          <a:lstStyle>
            <a:lvl1pPr>
              <a:defRPr/>
            </a:lvl1pPr>
          </a:lstStyle>
          <a:p>
            <a:pPr>
              <a:defRPr/>
            </a:pPr>
            <a:fld id="{1586685D-4DBB-4E48-B385-9D036D107C6D}" type="slidenum">
              <a:rPr lang="es-ES" altLang="en-US"/>
              <a:pPr>
                <a:defRPr/>
              </a:pPr>
              <a:t>‹#›</a:t>
            </a:fld>
            <a:endParaRPr lang="es-ES" altLang="en-US"/>
          </a:p>
        </p:txBody>
      </p:sp>
    </p:spTree>
    <p:extLst>
      <p:ext uri="{BB962C8B-B14F-4D97-AF65-F5344CB8AC3E}">
        <p14:creationId xmlns:p14="http://schemas.microsoft.com/office/powerpoint/2010/main" val="2094812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8736-63D5-8C48-8FF8-31132153264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65526B-6712-F746-BE94-F96F0079C34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2616BC-7DDF-2A4E-AEC2-922A4C35B2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137B72D6-C63B-8F40-BF12-CB2771D6D129}"/>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5">
            <a:extLst>
              <a:ext uri="{FF2B5EF4-FFF2-40B4-BE49-F238E27FC236}">
                <a16:creationId xmlns:a16="http://schemas.microsoft.com/office/drawing/2014/main" id="{D13C806B-AF7B-C942-8CB3-D13798CC10E9}"/>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6">
            <a:extLst>
              <a:ext uri="{FF2B5EF4-FFF2-40B4-BE49-F238E27FC236}">
                <a16:creationId xmlns:a16="http://schemas.microsoft.com/office/drawing/2014/main" id="{C7474C0B-719B-E049-BC0B-4B3941197164}"/>
              </a:ext>
            </a:extLst>
          </p:cNvPr>
          <p:cNvSpPr>
            <a:spLocks noGrp="1" noChangeArrowheads="1"/>
          </p:cNvSpPr>
          <p:nvPr>
            <p:ph type="sldNum" sz="quarter" idx="12"/>
          </p:nvPr>
        </p:nvSpPr>
        <p:spPr>
          <a:ln/>
        </p:spPr>
        <p:txBody>
          <a:bodyPr/>
          <a:lstStyle>
            <a:lvl1pPr>
              <a:defRPr/>
            </a:lvl1pPr>
          </a:lstStyle>
          <a:p>
            <a:pPr>
              <a:defRPr/>
            </a:pPr>
            <a:fld id="{9DBC9559-8FF2-434B-A954-ECD81D1973A3}" type="slidenum">
              <a:rPr lang="es-ES" altLang="en-US"/>
              <a:pPr>
                <a:defRPr/>
              </a:pPr>
              <a:t>‹#›</a:t>
            </a:fld>
            <a:endParaRPr lang="es-ES" altLang="en-US"/>
          </a:p>
        </p:txBody>
      </p:sp>
    </p:spTree>
    <p:extLst>
      <p:ext uri="{BB962C8B-B14F-4D97-AF65-F5344CB8AC3E}">
        <p14:creationId xmlns:p14="http://schemas.microsoft.com/office/powerpoint/2010/main" val="251030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E9F9-946E-7949-91A7-52193583F22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6B03A1-8569-B04C-845C-3620F3B4BB2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4B19CF32-6596-0245-A91F-0E98E5BCE8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33C95E31-05B4-1143-82D2-603EA21197E7}"/>
              </a:ext>
            </a:extLst>
          </p:cNvPr>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5">
            <a:extLst>
              <a:ext uri="{FF2B5EF4-FFF2-40B4-BE49-F238E27FC236}">
                <a16:creationId xmlns:a16="http://schemas.microsoft.com/office/drawing/2014/main" id="{1A0DE9A1-1C3F-914B-B3D1-C9DF62CA3A5E}"/>
              </a:ext>
            </a:extLst>
          </p:cNvPr>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6">
            <a:extLst>
              <a:ext uri="{FF2B5EF4-FFF2-40B4-BE49-F238E27FC236}">
                <a16:creationId xmlns:a16="http://schemas.microsoft.com/office/drawing/2014/main" id="{09C80839-52AB-B849-848D-6B76861A8F68}"/>
              </a:ext>
            </a:extLst>
          </p:cNvPr>
          <p:cNvSpPr>
            <a:spLocks noGrp="1" noChangeArrowheads="1"/>
          </p:cNvSpPr>
          <p:nvPr>
            <p:ph type="sldNum" sz="quarter" idx="12"/>
          </p:nvPr>
        </p:nvSpPr>
        <p:spPr>
          <a:ln/>
        </p:spPr>
        <p:txBody>
          <a:bodyPr/>
          <a:lstStyle>
            <a:lvl1pPr>
              <a:defRPr/>
            </a:lvl1pPr>
          </a:lstStyle>
          <a:p>
            <a:pPr>
              <a:defRPr/>
            </a:pPr>
            <a:fld id="{F0294105-B03E-9349-A56A-3056CC0D82E7}" type="slidenum">
              <a:rPr lang="es-ES" altLang="en-US"/>
              <a:pPr>
                <a:defRPr/>
              </a:pPr>
              <a:t>‹#›</a:t>
            </a:fld>
            <a:endParaRPr lang="es-ES" altLang="en-US"/>
          </a:p>
        </p:txBody>
      </p:sp>
    </p:spTree>
    <p:extLst>
      <p:ext uri="{BB962C8B-B14F-4D97-AF65-F5344CB8AC3E}">
        <p14:creationId xmlns:p14="http://schemas.microsoft.com/office/powerpoint/2010/main" val="4087697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3E08DEE-2989-E542-886C-89A16CE8E99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762D45BF-6AC7-0743-B00C-DA7E290C7EC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75D94B8A-AA1A-8347-ABB4-5D5A3CDAF60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s-ES" altLang="en-US"/>
          </a:p>
        </p:txBody>
      </p:sp>
      <p:sp>
        <p:nvSpPr>
          <p:cNvPr id="1029" name="Rectangle 5">
            <a:extLst>
              <a:ext uri="{FF2B5EF4-FFF2-40B4-BE49-F238E27FC236}">
                <a16:creationId xmlns:a16="http://schemas.microsoft.com/office/drawing/2014/main" id="{7AFB1F69-7A75-B645-96EC-939FDC75DD01}"/>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s-ES" altLang="en-US"/>
          </a:p>
        </p:txBody>
      </p:sp>
      <p:sp>
        <p:nvSpPr>
          <p:cNvPr id="1030" name="Rectangle 6">
            <a:extLst>
              <a:ext uri="{FF2B5EF4-FFF2-40B4-BE49-F238E27FC236}">
                <a16:creationId xmlns:a16="http://schemas.microsoft.com/office/drawing/2014/main" id="{BA2B2B9B-4F4D-D546-88E8-87C4373444F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8025D19-3A11-224D-B9D1-F9E4BBDBDB31}" type="slidenum">
              <a:rPr lang="es-ES" altLang="en-US"/>
              <a:pPr>
                <a:defRPr/>
              </a:pPr>
              <a:t>‹#›</a:t>
            </a:fld>
            <a:endParaRPr lang="es-E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twylie.github.io/viromatch/download_and_install/prerequisites/#example-runtime-breakdow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twylie.github.io/viromatch/overview/file_types/#ncbi-nr-files" TargetMode="External"/><Relationship Id="rId2" Type="http://schemas.openxmlformats.org/officeDocument/2006/relationships/hyperlink" Target="https://twylie.github.io/viromatch/overview/file_types/#ncbi-nt-files" TargetMode="External"/><Relationship Id="rId1" Type="http://schemas.openxmlformats.org/officeDocument/2006/relationships/slideLayout" Target="../slideLayouts/slideLayout7.xml"/><Relationship Id="rId5" Type="http://schemas.openxmlformats.org/officeDocument/2006/relationships/hyperlink" Target="https://twylie.github.io/viromatch/overview/best_hit_logic/" TargetMode="External"/><Relationship Id="rId4" Type="http://schemas.openxmlformats.org/officeDocument/2006/relationships/hyperlink" Target="https://twylie.github.io/viromatch/overview/reports/#failure-code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twylie.github.io/viromatch/overview/reports/#sanity-files"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Virom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Rectangle 110">
            <a:extLst>
              <a:ext uri="{FF2B5EF4-FFF2-40B4-BE49-F238E27FC236}">
                <a16:creationId xmlns:a16="http://schemas.microsoft.com/office/drawing/2014/main" id="{BD37661D-4F5E-4443-BCB6-ECA490F2EC83}"/>
              </a:ext>
            </a:extLst>
          </p:cNvPr>
          <p:cNvSpPr>
            <a:spLocks noGrp="1" noChangeArrowheads="1"/>
          </p:cNvSpPr>
          <p:nvPr>
            <p:ph type="ctrTitle"/>
          </p:nvPr>
        </p:nvSpPr>
        <p:spPr>
          <a:xfrm>
            <a:off x="3611557" y="4209861"/>
            <a:ext cx="5422666" cy="849312"/>
          </a:xfrm>
          <a:noFill/>
        </p:spPr>
        <p:txBody>
          <a:bodyPr anchor="ctr"/>
          <a:lstStyle/>
          <a:p>
            <a:pPr eaLnBrk="1" hangingPunct="1"/>
            <a:r>
              <a:rPr lang="es-UY" altLang="en-US" sz="1600" b="1" dirty="0">
                <a:solidFill>
                  <a:schemeClr val="tx1"/>
                </a:solidFill>
                <a:latin typeface="iA Writer Quattro S" pitchFamily="2" charset="0"/>
              </a:rPr>
              <a:t>ViroMatch: A Computational Pipeline for Detection of Viral Sequences from Complex Metagenomic Data</a:t>
            </a:r>
            <a:endParaRPr lang="es-ES" altLang="en-US" sz="1600" b="1" dirty="0">
              <a:solidFill>
                <a:schemeClr val="tx1"/>
              </a:solidFill>
              <a:latin typeface="iA Writer Quattro S" pitchFamily="2" charset="0"/>
            </a:endParaRPr>
          </a:p>
        </p:txBody>
      </p:sp>
      <p:sp>
        <p:nvSpPr>
          <p:cNvPr id="14339" name="Rectangle 122">
            <a:extLst>
              <a:ext uri="{FF2B5EF4-FFF2-40B4-BE49-F238E27FC236}">
                <a16:creationId xmlns:a16="http://schemas.microsoft.com/office/drawing/2014/main" id="{CAF0E9DE-B8DD-4446-9118-11CF2EAFD00C}"/>
              </a:ext>
            </a:extLst>
          </p:cNvPr>
          <p:cNvSpPr>
            <a:spLocks noChangeArrowheads="1"/>
          </p:cNvSpPr>
          <p:nvPr/>
        </p:nvSpPr>
        <p:spPr bwMode="auto">
          <a:xfrm>
            <a:off x="3995936" y="5024893"/>
            <a:ext cx="5038287" cy="111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s-UY" altLang="en-US" sz="1200" b="1" dirty="0">
                <a:latin typeface="iA Writer Quattro S" pitchFamily="2" charset="0"/>
              </a:rPr>
              <a:t>Todd N. Wylie</a:t>
            </a:r>
            <a:r>
              <a:rPr lang="es-UY" altLang="en-US" sz="1200" dirty="0">
                <a:latin typeface="iA Writer Quattro S" pitchFamily="2" charset="0"/>
              </a:rPr>
              <a:t> / Assistant Professor of Pediatrics</a:t>
            </a:r>
            <a:br>
              <a:rPr lang="es-UY" altLang="en-US" sz="1000" dirty="0">
                <a:latin typeface="iA Writer Quattro S" pitchFamily="2" charset="0"/>
              </a:rPr>
            </a:br>
            <a:r>
              <a:rPr lang="es-UY" altLang="en-US" sz="1000" dirty="0">
                <a:latin typeface="iA Writer Quattro S" pitchFamily="2" charset="0"/>
              </a:rPr>
              <a:t>Pediatrics Gastroenterology</a:t>
            </a:r>
            <a:br>
              <a:rPr lang="es-UY" altLang="en-US" sz="1000" dirty="0">
                <a:latin typeface="iA Writer Quattro S" pitchFamily="2" charset="0"/>
              </a:rPr>
            </a:br>
            <a:r>
              <a:rPr lang="es-UY" altLang="en-US" sz="1000" dirty="0">
                <a:latin typeface="iA Writer Quattro S" pitchFamily="2" charset="0"/>
              </a:rPr>
              <a:t>Washington University School of Medicine</a:t>
            </a:r>
            <a:br>
              <a:rPr lang="es-UY" altLang="en-US" sz="1000" dirty="0">
                <a:latin typeface="iA Writer Quattro S" pitchFamily="2" charset="0"/>
              </a:rPr>
            </a:br>
            <a:r>
              <a:rPr lang="es-UY" altLang="en-US" sz="1000" dirty="0">
                <a:latin typeface="iA Writer Quattro S" pitchFamily="2" charset="0"/>
              </a:rPr>
              <a:t>660 S. Euclid Avenue, Campus Box 8208</a:t>
            </a:r>
            <a:br>
              <a:rPr lang="es-UY" altLang="en-US" sz="1000" dirty="0">
                <a:latin typeface="iA Writer Quattro S" pitchFamily="2" charset="0"/>
              </a:rPr>
            </a:br>
            <a:r>
              <a:rPr lang="es-UY" altLang="en-US" sz="1000" dirty="0">
                <a:latin typeface="iA Writer Quattro S" pitchFamily="2" charset="0"/>
              </a:rPr>
              <a:t>St. Louis, MO 63110</a:t>
            </a:r>
          </a:p>
        </p:txBody>
      </p:sp>
      <p:sp>
        <p:nvSpPr>
          <p:cNvPr id="14340" name="TextBox 1">
            <a:extLst>
              <a:ext uri="{FF2B5EF4-FFF2-40B4-BE49-F238E27FC236}">
                <a16:creationId xmlns:a16="http://schemas.microsoft.com/office/drawing/2014/main" id="{34A974EE-E25E-7249-96B1-E611410CDCFD}"/>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14341" name="Rectangle 2">
            <a:extLst>
              <a:ext uri="{FF2B5EF4-FFF2-40B4-BE49-F238E27FC236}">
                <a16:creationId xmlns:a16="http://schemas.microsoft.com/office/drawing/2014/main" id="{5B5340D7-B2B6-A442-9B41-43D267F47606}"/>
              </a:ext>
            </a:extLst>
          </p:cNvPr>
          <p:cNvSpPr>
            <a:spLocks noChangeArrowheads="1"/>
          </p:cNvSpPr>
          <p:nvPr/>
        </p:nvSpPr>
        <p:spPr bwMode="auto">
          <a:xfrm>
            <a:off x="0" y="6550025"/>
            <a:ext cx="31101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a:solidFill>
                  <a:schemeClr val="bg1"/>
                </a:solidFill>
                <a:latin typeface="iA Writer Quattro S" pitchFamily="2" charset="0"/>
              </a:rPr>
              <a:t>Wed Dec 30 20:59:55 CST 2020</a:t>
            </a:r>
          </a:p>
        </p:txBody>
      </p:sp>
      <p:grpSp>
        <p:nvGrpSpPr>
          <p:cNvPr id="14342" name="Group 4">
            <a:extLst>
              <a:ext uri="{FF2B5EF4-FFF2-40B4-BE49-F238E27FC236}">
                <a16:creationId xmlns:a16="http://schemas.microsoft.com/office/drawing/2014/main" id="{F3E89F7D-F6BA-9243-A315-C9EBD3B296C6}"/>
              </a:ext>
            </a:extLst>
          </p:cNvPr>
          <p:cNvGrpSpPr>
            <a:grpSpLocks/>
          </p:cNvGrpSpPr>
          <p:nvPr/>
        </p:nvGrpSpPr>
        <p:grpSpPr bwMode="auto">
          <a:xfrm>
            <a:off x="5724525" y="1844675"/>
            <a:ext cx="2925763" cy="1728788"/>
            <a:chOff x="6109604" y="1988840"/>
            <a:chExt cx="2926445" cy="1728192"/>
          </a:xfrm>
        </p:grpSpPr>
        <p:sp>
          <p:nvSpPr>
            <p:cNvPr id="4" name="Rounded Rectangle 3">
              <a:extLst>
                <a:ext uri="{FF2B5EF4-FFF2-40B4-BE49-F238E27FC236}">
                  <a16:creationId xmlns:a16="http://schemas.microsoft.com/office/drawing/2014/main" id="{93CCF9D4-E8EE-9045-ABD1-E50AC2621A6F}"/>
                </a:ext>
              </a:extLst>
            </p:cNvPr>
            <p:cNvSpPr/>
            <p:nvPr/>
          </p:nvSpPr>
          <p:spPr>
            <a:xfrm>
              <a:off x="6109604" y="1988840"/>
              <a:ext cx="2926445" cy="17281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4344" name="Picture 2">
              <a:extLst>
                <a:ext uri="{FF2B5EF4-FFF2-40B4-BE49-F238E27FC236}">
                  <a16:creationId xmlns:a16="http://schemas.microsoft.com/office/drawing/2014/main" id="{E8B70E8B-F689-024E-994E-D403B28C7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320" y="2128778"/>
              <a:ext cx="2252935" cy="144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4000" dirty="0">
                <a:solidFill>
                  <a:schemeClr val="bg1"/>
                </a:solidFill>
                <a:latin typeface="iA Writer Quattro S" pitchFamily="2" charset="0"/>
              </a:rPr>
              <a:t>Virus Genome Sizes</a:t>
            </a: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graphicFrame>
        <p:nvGraphicFramePr>
          <p:cNvPr id="2" name="Table 1">
            <a:extLst>
              <a:ext uri="{FF2B5EF4-FFF2-40B4-BE49-F238E27FC236}">
                <a16:creationId xmlns:a16="http://schemas.microsoft.com/office/drawing/2014/main" id="{00581DD0-20DA-4743-8028-54AC98650070}"/>
              </a:ext>
            </a:extLst>
          </p:cNvPr>
          <p:cNvGraphicFramePr>
            <a:graphicFrameLocks noGrp="1"/>
          </p:cNvGraphicFramePr>
          <p:nvPr>
            <p:extLst>
              <p:ext uri="{D42A27DB-BD31-4B8C-83A1-F6EECF244321}">
                <p14:modId xmlns:p14="http://schemas.microsoft.com/office/powerpoint/2010/main" val="1168827098"/>
              </p:ext>
            </p:extLst>
          </p:nvPr>
        </p:nvGraphicFramePr>
        <p:xfrm>
          <a:off x="899592" y="2564904"/>
          <a:ext cx="7272807" cy="2206254"/>
        </p:xfrm>
        <a:graphic>
          <a:graphicData uri="http://schemas.openxmlformats.org/drawingml/2006/table">
            <a:tbl>
              <a:tblPr firstRow="1" bandRow="1">
                <a:tableStyleId>{93296810-A885-4BE3-A3E7-6D5BEEA58F35}</a:tableStyleId>
              </a:tblPr>
              <a:tblGrid>
                <a:gridCol w="2424269">
                  <a:extLst>
                    <a:ext uri="{9D8B030D-6E8A-4147-A177-3AD203B41FA5}">
                      <a16:colId xmlns:a16="http://schemas.microsoft.com/office/drawing/2014/main" val="382140494"/>
                    </a:ext>
                  </a:extLst>
                </a:gridCol>
                <a:gridCol w="2424269">
                  <a:extLst>
                    <a:ext uri="{9D8B030D-6E8A-4147-A177-3AD203B41FA5}">
                      <a16:colId xmlns:a16="http://schemas.microsoft.com/office/drawing/2014/main" val="1461379928"/>
                    </a:ext>
                  </a:extLst>
                </a:gridCol>
                <a:gridCol w="2424269">
                  <a:extLst>
                    <a:ext uri="{9D8B030D-6E8A-4147-A177-3AD203B41FA5}">
                      <a16:colId xmlns:a16="http://schemas.microsoft.com/office/drawing/2014/main" val="1979678393"/>
                    </a:ext>
                  </a:extLst>
                </a:gridCol>
              </a:tblGrid>
              <a:tr h="522058">
                <a:tc>
                  <a:txBody>
                    <a:bodyPr/>
                    <a:lstStyle/>
                    <a:p>
                      <a:pPr algn="ctr"/>
                      <a:r>
                        <a:rPr lang="en-US" dirty="0">
                          <a:latin typeface="iA Writer Mono S" pitchFamily="2" charset="77"/>
                        </a:rPr>
                        <a:t>Genome</a:t>
                      </a:r>
                    </a:p>
                  </a:txBody>
                  <a:tcPr/>
                </a:tc>
                <a:tc>
                  <a:txBody>
                    <a:bodyPr/>
                    <a:lstStyle/>
                    <a:p>
                      <a:pPr algn="ctr"/>
                      <a:r>
                        <a:rPr lang="en-US" dirty="0">
                          <a:latin typeface="iA Writer Mono S" pitchFamily="2" charset="77"/>
                        </a:rPr>
                        <a:t>Size (</a:t>
                      </a:r>
                      <a:r>
                        <a:rPr lang="en-US" dirty="0" err="1">
                          <a:latin typeface="iA Writer Mono S" pitchFamily="2" charset="77"/>
                        </a:rPr>
                        <a:t>bp</a:t>
                      </a:r>
                      <a:r>
                        <a:rPr lang="en-US" dirty="0">
                          <a:latin typeface="iA Writer Mono S" pitchFamily="2" charset="77"/>
                        </a:rPr>
                        <a:t>)</a:t>
                      </a:r>
                    </a:p>
                  </a:txBody>
                  <a:tcPr/>
                </a:tc>
                <a:tc>
                  <a:txBody>
                    <a:bodyPr/>
                    <a:lstStyle/>
                    <a:p>
                      <a:pPr algn="ctr"/>
                      <a:r>
                        <a:rPr lang="en-US" dirty="0">
                          <a:latin typeface="iA Writer Mono S" pitchFamily="2" charset="77"/>
                        </a:rPr>
                        <a:t>Converted to Time</a:t>
                      </a:r>
                    </a:p>
                  </a:txBody>
                  <a:tcPr/>
                </a:tc>
                <a:extLst>
                  <a:ext uri="{0D108BD9-81ED-4DB2-BD59-A6C34878D82A}">
                    <a16:rowId xmlns:a16="http://schemas.microsoft.com/office/drawing/2014/main" val="1396375039"/>
                  </a:ext>
                </a:extLst>
              </a:tr>
              <a:tr h="522058">
                <a:tc>
                  <a:txBody>
                    <a:bodyPr/>
                    <a:lstStyle/>
                    <a:p>
                      <a:pPr algn="ctr"/>
                      <a:r>
                        <a:rPr lang="en-US" dirty="0">
                          <a:latin typeface="iA Writer Mono S" pitchFamily="2" charset="77"/>
                        </a:rPr>
                        <a:t>Human</a:t>
                      </a:r>
                    </a:p>
                  </a:txBody>
                  <a:tcPr/>
                </a:tc>
                <a:tc>
                  <a:txBody>
                    <a:bodyPr/>
                    <a:lstStyle/>
                    <a:p>
                      <a:pPr algn="ctr"/>
                      <a:r>
                        <a:rPr lang="en-US" dirty="0">
                          <a:latin typeface="iA Writer Mono S" pitchFamily="2" charset="77"/>
                        </a:rPr>
                        <a:t>3,099,706,404</a:t>
                      </a:r>
                    </a:p>
                  </a:txBody>
                  <a:tcPr/>
                </a:tc>
                <a:tc>
                  <a:txBody>
                    <a:bodyPr/>
                    <a:lstStyle/>
                    <a:p>
                      <a:pPr algn="ctr"/>
                      <a:r>
                        <a:rPr lang="en-US" dirty="0">
                          <a:latin typeface="iA Writer Mono S" pitchFamily="2" charset="77"/>
                        </a:rPr>
                        <a:t>98.2 years</a:t>
                      </a:r>
                    </a:p>
                  </a:txBody>
                  <a:tcPr/>
                </a:tc>
                <a:extLst>
                  <a:ext uri="{0D108BD9-81ED-4DB2-BD59-A6C34878D82A}">
                    <a16:rowId xmlns:a16="http://schemas.microsoft.com/office/drawing/2014/main" val="2608674764"/>
                  </a:ext>
                </a:extLst>
              </a:tr>
              <a:tr h="522058">
                <a:tc>
                  <a:txBody>
                    <a:bodyPr/>
                    <a:lstStyle/>
                    <a:p>
                      <a:pPr algn="ctr"/>
                      <a:r>
                        <a:rPr lang="en-US" i="1" dirty="0">
                          <a:latin typeface="iA Writer Mono S" pitchFamily="2" charset="77"/>
                        </a:rPr>
                        <a:t>E. coli</a:t>
                      </a:r>
                    </a:p>
                  </a:txBody>
                  <a:tcPr/>
                </a:tc>
                <a:tc>
                  <a:txBody>
                    <a:bodyPr/>
                    <a:lstStyle/>
                    <a:p>
                      <a:pPr algn="ctr"/>
                      <a:r>
                        <a:rPr lang="en-US" dirty="0">
                          <a:latin typeface="iA Writer Mono S" pitchFamily="2" charset="77"/>
                        </a:rPr>
                        <a:t>5,498,578</a:t>
                      </a:r>
                    </a:p>
                  </a:txBody>
                  <a:tcPr/>
                </a:tc>
                <a:tc>
                  <a:txBody>
                    <a:bodyPr/>
                    <a:lstStyle/>
                    <a:p>
                      <a:pPr algn="ctr"/>
                      <a:r>
                        <a:rPr lang="en-US" dirty="0">
                          <a:latin typeface="iA Writer Mono S" pitchFamily="2" charset="77"/>
                        </a:rPr>
                        <a:t>63.6 days</a:t>
                      </a:r>
                    </a:p>
                  </a:txBody>
                  <a:tcPr/>
                </a:tc>
                <a:extLst>
                  <a:ext uri="{0D108BD9-81ED-4DB2-BD59-A6C34878D82A}">
                    <a16:rowId xmlns:a16="http://schemas.microsoft.com/office/drawing/2014/main" val="3410089310"/>
                  </a:ext>
                </a:extLst>
              </a:tr>
              <a:tr h="522058">
                <a:tc>
                  <a:txBody>
                    <a:bodyPr/>
                    <a:lstStyle/>
                    <a:p>
                      <a:pPr algn="ctr"/>
                      <a:r>
                        <a:rPr lang="en-US" dirty="0">
                          <a:latin typeface="iA Writer Mono S" pitchFamily="2" charset="77"/>
                        </a:rPr>
                        <a:t>SARS-CoV-2</a:t>
                      </a:r>
                    </a:p>
                  </a:txBody>
                  <a:tcPr/>
                </a:tc>
                <a:tc>
                  <a:txBody>
                    <a:bodyPr/>
                    <a:lstStyle/>
                    <a:p>
                      <a:pPr algn="ctr"/>
                      <a:r>
                        <a:rPr lang="en-US" dirty="0">
                          <a:latin typeface="iA Writer Mono S" pitchFamily="2" charset="77"/>
                        </a:rPr>
                        <a:t>29,903</a:t>
                      </a:r>
                    </a:p>
                  </a:txBody>
                  <a:tcPr/>
                </a:tc>
                <a:tc>
                  <a:txBody>
                    <a:bodyPr/>
                    <a:lstStyle/>
                    <a:p>
                      <a:pPr algn="ctr"/>
                      <a:r>
                        <a:rPr lang="en-US" dirty="0">
                          <a:latin typeface="iA Writer Mono S" pitchFamily="2" charset="77"/>
                        </a:rPr>
                        <a:t>8.3 hours</a:t>
                      </a:r>
                    </a:p>
                  </a:txBody>
                  <a:tcPr/>
                </a:tc>
                <a:extLst>
                  <a:ext uri="{0D108BD9-81ED-4DB2-BD59-A6C34878D82A}">
                    <a16:rowId xmlns:a16="http://schemas.microsoft.com/office/drawing/2014/main" val="3427867153"/>
                  </a:ext>
                </a:extLst>
              </a:tr>
            </a:tbl>
          </a:graphicData>
        </a:graphic>
      </p:graphicFrame>
      <p:sp>
        <p:nvSpPr>
          <p:cNvPr id="3" name="TextBox 2">
            <a:extLst>
              <a:ext uri="{FF2B5EF4-FFF2-40B4-BE49-F238E27FC236}">
                <a16:creationId xmlns:a16="http://schemas.microsoft.com/office/drawing/2014/main" id="{CB7F0013-7E76-A248-86D2-2392971E37DC}"/>
              </a:ext>
            </a:extLst>
          </p:cNvPr>
          <p:cNvSpPr txBox="1"/>
          <p:nvPr/>
        </p:nvSpPr>
        <p:spPr>
          <a:xfrm>
            <a:off x="1547664" y="1671828"/>
            <a:ext cx="7068456" cy="369332"/>
          </a:xfrm>
          <a:prstGeom prst="rect">
            <a:avLst/>
          </a:prstGeom>
          <a:noFill/>
        </p:spPr>
        <p:txBody>
          <a:bodyPr wrap="square" rtlCol="0">
            <a:spAutoFit/>
          </a:bodyPr>
          <a:lstStyle/>
          <a:p>
            <a:r>
              <a:rPr lang="en-US" dirty="0">
                <a:latin typeface="iA Writer Quattro S" pitchFamily="2" charset="0"/>
              </a:rPr>
              <a:t>Viruses are much smaller than their counterparts!</a:t>
            </a:r>
          </a:p>
        </p:txBody>
      </p:sp>
      <p:sp>
        <p:nvSpPr>
          <p:cNvPr id="8" name="Donut 7">
            <a:extLst>
              <a:ext uri="{FF2B5EF4-FFF2-40B4-BE49-F238E27FC236}">
                <a16:creationId xmlns:a16="http://schemas.microsoft.com/office/drawing/2014/main" id="{EDB11F1C-E18E-7D4D-A47C-F7E0CFF9C408}"/>
              </a:ext>
            </a:extLst>
          </p:cNvPr>
          <p:cNvSpPr/>
          <p:nvPr/>
        </p:nvSpPr>
        <p:spPr>
          <a:xfrm>
            <a:off x="8786744"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498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21A4888-E3E8-2E4F-9EF4-603EAF6905F7}"/>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err="1">
                <a:solidFill>
                  <a:schemeClr val="bg1"/>
                </a:solidFill>
                <a:latin typeface="iA Writer Quattro S" pitchFamily="2" charset="0"/>
              </a:rPr>
              <a:t>Virome</a:t>
            </a:r>
            <a:r>
              <a:rPr lang="en-US" altLang="en-US" sz="4000" dirty="0">
                <a:solidFill>
                  <a:schemeClr val="bg1"/>
                </a:solidFill>
                <a:latin typeface="iA Writer Quattro S" pitchFamily="2" charset="0"/>
              </a:rPr>
              <a:t> Analysis</a:t>
            </a:r>
          </a:p>
        </p:txBody>
      </p:sp>
      <p:sp>
        <p:nvSpPr>
          <p:cNvPr id="31748" name="TextBox 1">
            <a:extLst>
              <a:ext uri="{FF2B5EF4-FFF2-40B4-BE49-F238E27FC236}">
                <a16:creationId xmlns:a16="http://schemas.microsoft.com/office/drawing/2014/main" id="{2A880E1C-23E2-AB4B-8A9A-429D76BD4B41}"/>
              </a:ext>
            </a:extLst>
          </p:cNvPr>
          <p:cNvSpPr txBox="1">
            <a:spLocks noChangeArrowheads="1"/>
          </p:cNvSpPr>
          <p:nvPr/>
        </p:nvSpPr>
        <p:spPr bwMode="auto">
          <a:xfrm>
            <a:off x="319088" y="1054100"/>
            <a:ext cx="5405437"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1085850" indent="-34290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b="1" dirty="0" err="1">
                <a:latin typeface="iA Writer Quattro S" pitchFamily="2" charset="0"/>
              </a:rPr>
              <a:t>Virome</a:t>
            </a:r>
            <a:r>
              <a:rPr lang="en-US" altLang="en-US" sz="1200" b="1" dirty="0">
                <a:latin typeface="iA Writer Quattro S" pitchFamily="2" charset="0"/>
              </a:rPr>
              <a:t> analysis challenges:</a:t>
            </a:r>
          </a:p>
          <a:p>
            <a:pPr>
              <a:spcBef>
                <a:spcPct val="0"/>
              </a:spcBef>
            </a:pPr>
            <a:r>
              <a:rPr lang="en-US" altLang="en-US" sz="1200" dirty="0">
                <a:latin typeface="iA Writer Quattro S" pitchFamily="2" charset="0"/>
              </a:rPr>
              <a:t> Viruses have high heterogeneity</a:t>
            </a:r>
          </a:p>
          <a:p>
            <a:pPr>
              <a:spcBef>
                <a:spcPct val="0"/>
              </a:spcBef>
            </a:pPr>
            <a:r>
              <a:rPr lang="en-US" altLang="en-US" sz="1200" dirty="0">
                <a:latin typeface="iA Writer Quattro S" pitchFamily="2" charset="0"/>
              </a:rPr>
              <a:t> Viral genomes are relatively smaller (e.g. host)</a:t>
            </a:r>
          </a:p>
          <a:p>
            <a:pPr>
              <a:spcBef>
                <a:spcPct val="0"/>
              </a:spcBef>
            </a:pPr>
            <a:r>
              <a:rPr lang="en-US" altLang="en-US" sz="1200" dirty="0">
                <a:latin typeface="iA Writer Quattro S" pitchFamily="2" charset="0"/>
              </a:rPr>
              <a:t>  No gene shared among all groups of viruses (ala 16S)</a:t>
            </a:r>
          </a:p>
          <a:p>
            <a:pPr>
              <a:spcBef>
                <a:spcPct val="0"/>
              </a:spcBef>
            </a:pPr>
            <a:r>
              <a:rPr lang="en-US" altLang="en-US" sz="1200" dirty="0">
                <a:latin typeface="iA Writer Quattro S" pitchFamily="2" charset="0"/>
              </a:rPr>
              <a:t> Alignment parameters have to serve conflicting goals</a:t>
            </a:r>
          </a:p>
          <a:p>
            <a:pPr lvl="1">
              <a:spcBef>
                <a:spcPct val="0"/>
              </a:spcBef>
              <a:buFont typeface="Arial" panose="020B0604020202020204" pitchFamily="34" charset="0"/>
              <a:buChar char="•"/>
            </a:pPr>
            <a:r>
              <a:rPr lang="en-US" altLang="en-US" sz="1200" dirty="0">
                <a:latin typeface="iA Writer Quattro S" pitchFamily="2" charset="0"/>
              </a:rPr>
              <a:t>Identify highly conserved viral genome sequences (e.g. Herpesviruses)</a:t>
            </a:r>
          </a:p>
          <a:p>
            <a:pPr lvl="1">
              <a:spcBef>
                <a:spcPct val="0"/>
              </a:spcBef>
              <a:buFont typeface="Arial" panose="020B0604020202020204" pitchFamily="34" charset="0"/>
              <a:buChar char="•"/>
            </a:pPr>
            <a:r>
              <a:rPr lang="en-US" altLang="en-US" sz="1200" dirty="0">
                <a:latin typeface="iA Writer Quattro S" pitchFamily="2" charset="0"/>
              </a:rPr>
              <a:t>Identify divergent viral genome sequences (e.g. HCV)</a:t>
            </a:r>
          </a:p>
          <a:p>
            <a:pPr lvl="1">
              <a:spcBef>
                <a:spcPct val="0"/>
              </a:spcBef>
              <a:buFont typeface="Arial" panose="020B0604020202020204" pitchFamily="34" charset="0"/>
              <a:buChar char="•"/>
            </a:pPr>
            <a:r>
              <a:rPr lang="en-US" altLang="en-US" sz="1200" dirty="0">
                <a:latin typeface="iA Writer Quattro S" pitchFamily="2" charset="0"/>
              </a:rPr>
              <a:t>Identify viruses without a good reference sequence available (e.g. Enterovirus subtypes)</a:t>
            </a:r>
          </a:p>
          <a:p>
            <a:pPr>
              <a:spcBef>
                <a:spcPct val="0"/>
              </a:spcBef>
            </a:pPr>
            <a:r>
              <a:rPr lang="en-US" altLang="en-US" sz="1200" dirty="0">
                <a:latin typeface="iA Writer Quattro S" pitchFamily="2" charset="0"/>
              </a:rPr>
              <a:t> Virus groups have different criteria for distinction (viral taxonomy is a mess)</a:t>
            </a:r>
          </a:p>
          <a:p>
            <a:pPr lvl="1">
              <a:spcBef>
                <a:spcPct val="0"/>
              </a:spcBef>
              <a:buFont typeface="Arial" panose="020B0604020202020204" pitchFamily="34" charset="0"/>
              <a:buChar char="•"/>
            </a:pPr>
            <a:r>
              <a:rPr lang="en-US" altLang="en-US" sz="1200" dirty="0">
                <a:latin typeface="iA Writer Quattro S" pitchFamily="2" charset="0"/>
              </a:rPr>
              <a:t>Some genera contain viruses with high nucleotide sequence similarity</a:t>
            </a:r>
          </a:p>
          <a:p>
            <a:pPr lvl="1">
              <a:spcBef>
                <a:spcPct val="0"/>
              </a:spcBef>
              <a:buFont typeface="Arial" panose="020B0604020202020204" pitchFamily="34" charset="0"/>
              <a:buChar char="•"/>
            </a:pPr>
            <a:r>
              <a:rPr lang="en-US" altLang="en-US" sz="1200" dirty="0">
                <a:latin typeface="iA Writer Quattro S" pitchFamily="2" charset="0"/>
              </a:rPr>
              <a:t>Some genera contain viruses that primarily share gene content, but not nucleotide sequence</a:t>
            </a:r>
          </a:p>
          <a:p>
            <a:pPr>
              <a:spcBef>
                <a:spcPct val="0"/>
              </a:spcBef>
            </a:pPr>
            <a:r>
              <a:rPr lang="en-US" altLang="en-US" sz="1200" dirty="0">
                <a:latin typeface="iA Writer Quattro S" pitchFamily="2" charset="0"/>
              </a:rPr>
              <a:t> Meaningful virus classifications are virus-specific &amp; may require post-hoc analysis</a:t>
            </a:r>
          </a:p>
          <a:p>
            <a:pPr lvl="1">
              <a:spcBef>
                <a:spcPct val="0"/>
              </a:spcBef>
              <a:buFont typeface="Arial" panose="020B0604020202020204" pitchFamily="34" charset="0"/>
              <a:buChar char="•"/>
            </a:pPr>
            <a:r>
              <a:rPr lang="en-US" altLang="en-US" sz="1200" dirty="0">
                <a:latin typeface="iA Writer Quattro S" pitchFamily="2" charset="0"/>
              </a:rPr>
              <a:t>Rotavirus and flu typed based on specific genes that can </a:t>
            </a:r>
            <a:r>
              <a:rPr lang="en-US" altLang="en-US" sz="1200" dirty="0" err="1">
                <a:latin typeface="iA Writer Quattro S" pitchFamily="2" charset="0"/>
              </a:rPr>
              <a:t>reassort</a:t>
            </a:r>
            <a:r>
              <a:rPr lang="en-US" altLang="en-US" sz="1200" dirty="0">
                <a:latin typeface="iA Writer Quattro S" pitchFamily="2" charset="0"/>
              </a:rPr>
              <a:t> (so you may type based on alignment to multiple reference genomes)</a:t>
            </a:r>
          </a:p>
          <a:p>
            <a:pPr lvl="1">
              <a:spcBef>
                <a:spcPct val="0"/>
              </a:spcBef>
              <a:buFont typeface="Arial" panose="020B0604020202020204" pitchFamily="34" charset="0"/>
              <a:buChar char="•"/>
            </a:pPr>
            <a:r>
              <a:rPr lang="en-US" altLang="en-US" sz="1200" dirty="0">
                <a:latin typeface="iA Writer Quattro S" pitchFamily="2" charset="0"/>
              </a:rPr>
              <a:t>EBV-1 and -2 typed on a very specific genomic region</a:t>
            </a:r>
          </a:p>
          <a:p>
            <a:pPr>
              <a:spcBef>
                <a:spcPct val="0"/>
              </a:spcBef>
            </a:pPr>
            <a:endParaRPr lang="en-US" altLang="en-US" sz="1200" dirty="0">
              <a:latin typeface="iA Writer Quattro S" pitchFamily="2" charset="0"/>
            </a:endParaRPr>
          </a:p>
        </p:txBody>
      </p:sp>
      <p:pic>
        <p:nvPicPr>
          <p:cNvPr id="31749" name="Picture 2">
            <a:extLst>
              <a:ext uri="{FF2B5EF4-FFF2-40B4-BE49-F238E27FC236}">
                <a16:creationId xmlns:a16="http://schemas.microsoft.com/office/drawing/2014/main" id="{B2DDD45D-5254-124C-8AE6-BB2BC9716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463675"/>
            <a:ext cx="31750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095C4F8-C7F5-BF4A-9BF7-6FEE4A77D226}"/>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FA50E60-147F-B646-A490-3A3ECBEE1303}"/>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Tree>
    <p:extLst>
      <p:ext uri="{BB962C8B-B14F-4D97-AF65-F5344CB8AC3E}">
        <p14:creationId xmlns:p14="http://schemas.microsoft.com/office/powerpoint/2010/main" val="134114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528" y="116632"/>
            <a:ext cx="8229600" cy="720254"/>
          </a:xfrm>
        </p:spPr>
        <p:txBody>
          <a:bodyPr/>
          <a:lstStyle/>
          <a:p>
            <a:pPr lvl="0" eaLnBrk="1" hangingPunct="1"/>
            <a:br>
              <a:rPr lang="en-US" sz="2800" dirty="0">
                <a:solidFill>
                  <a:srgbClr val="FFFFFF"/>
                </a:solidFill>
                <a:latin typeface="iA Writer Quattro S" pitchFamily="2" charset="0"/>
                <a:ea typeface="+mn-ea"/>
              </a:rPr>
            </a:br>
            <a:r>
              <a:rPr lang="en-US" sz="2800" dirty="0">
                <a:solidFill>
                  <a:srgbClr val="FFFFFF"/>
                </a:solidFill>
                <a:latin typeface="iA Writer Quattro S" pitchFamily="2" charset="0"/>
                <a:ea typeface="+mn-ea"/>
              </a:rPr>
              <a:t>Metagenomic Shotgun Sequencing (MSS)</a:t>
            </a:r>
            <a:br>
              <a:rPr lang="en-US" altLang="en-US" sz="2800" dirty="0">
                <a:solidFill>
                  <a:srgbClr val="FFFFFF"/>
                </a:solidFill>
                <a:latin typeface="iA Writer Quattro S" pitchFamily="2" charset="0"/>
                <a:ea typeface="+mn-ea"/>
                <a:cs typeface="Arial" panose="020B0604020202020204" pitchFamily="34" charset="0"/>
              </a:rPr>
            </a:br>
            <a:endParaRPr lang="en-US" altLang="en-US" sz="4000"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11" name="TextBox 10">
            <a:extLst>
              <a:ext uri="{FF2B5EF4-FFF2-40B4-BE49-F238E27FC236}">
                <a16:creationId xmlns:a16="http://schemas.microsoft.com/office/drawing/2014/main" id="{43C50D40-CFCC-3640-AF4C-761199118088}"/>
              </a:ext>
            </a:extLst>
          </p:cNvPr>
          <p:cNvSpPr txBox="1"/>
          <p:nvPr/>
        </p:nvSpPr>
        <p:spPr>
          <a:xfrm>
            <a:off x="683568" y="918410"/>
            <a:ext cx="8015111" cy="4708981"/>
          </a:xfrm>
          <a:prstGeom prst="rect">
            <a:avLst/>
          </a:prstGeom>
          <a:noFill/>
        </p:spPr>
        <p:txBody>
          <a:bodyPr wrap="square" rtlCol="0">
            <a:spAutoFit/>
          </a:bodyPr>
          <a:lstStyle/>
          <a:p>
            <a:r>
              <a:rPr lang="en-US" sz="2000" b="1" dirty="0">
                <a:latin typeface="iA Writer Quattro S" pitchFamily="2" charset="0"/>
                <a:cs typeface="Arial"/>
              </a:rPr>
              <a:t>Analysis of the viral data we’ve generated has been challenging:</a:t>
            </a:r>
          </a:p>
          <a:p>
            <a:pPr marL="742950" lvl="1" indent="-285750">
              <a:buFont typeface="Arial"/>
              <a:buChar char="•"/>
            </a:pPr>
            <a:r>
              <a:rPr lang="en-US" sz="2000" dirty="0">
                <a:latin typeface="iA Writer Quattro S" pitchFamily="2" charset="0"/>
                <a:cs typeface="Arial"/>
              </a:rPr>
              <a:t>Small numbers of sequences are harder to interpret/believe</a:t>
            </a:r>
          </a:p>
          <a:p>
            <a:pPr marL="742950" lvl="1" indent="-285750">
              <a:buFont typeface="Arial"/>
              <a:buChar char="•"/>
            </a:pPr>
            <a:r>
              <a:rPr lang="en-US" sz="2000" dirty="0">
                <a:latin typeface="iA Writer Quattro S" pitchFamily="2" charset="0"/>
                <a:cs typeface="Arial"/>
              </a:rPr>
              <a:t>Harder (or impossible) to subtype based on few sequence</a:t>
            </a:r>
          </a:p>
          <a:p>
            <a:pPr marL="742950" lvl="1" indent="-285750">
              <a:buFont typeface="Arial"/>
              <a:buChar char="•"/>
            </a:pPr>
            <a:r>
              <a:rPr lang="en-US" sz="2000" dirty="0">
                <a:latin typeface="iA Writer Quattro S" pitchFamily="2" charset="0"/>
                <a:cs typeface="Arial"/>
              </a:rPr>
              <a:t>We want our assays to be highly sensitive so we can accurately detect low level viruses (particularly important for control groups)</a:t>
            </a:r>
          </a:p>
          <a:p>
            <a:pPr marL="742950" lvl="1" indent="-285750">
              <a:buFont typeface="Arial"/>
              <a:buChar char="•"/>
            </a:pPr>
            <a:r>
              <a:rPr lang="en-US" sz="2000" dirty="0">
                <a:latin typeface="iA Writer Quattro S" pitchFamily="2" charset="0"/>
                <a:cs typeface="Arial"/>
              </a:rPr>
              <a:t>In our experience, we have detected </a:t>
            </a:r>
            <a:r>
              <a:rPr lang="en-US" sz="2000" b="1" dirty="0">
                <a:latin typeface="iA Writer Quattro S" pitchFamily="2" charset="0"/>
                <a:cs typeface="Arial"/>
              </a:rPr>
              <a:t>fewer than 10 viral sequences per 25 million sequence reads</a:t>
            </a:r>
            <a:r>
              <a:rPr lang="en-US" sz="2000" dirty="0">
                <a:latin typeface="iA Writer Quattro S" pitchFamily="2" charset="0"/>
                <a:cs typeface="Arial"/>
              </a:rPr>
              <a:t> generated for a virus that was detected in a sample by a molecular assay. In other instances we have failed to detect viruses known to be present based on molecular assays (</a:t>
            </a:r>
            <a:r>
              <a:rPr lang="en-US" sz="2000" i="1" dirty="0">
                <a:latin typeface="iA Writer Quattro S" pitchFamily="2" charset="0"/>
                <a:cs typeface="Arial"/>
              </a:rPr>
              <a:t>Wylie, K. et al. 2012</a:t>
            </a:r>
            <a:r>
              <a:rPr lang="en-US" sz="2000" dirty="0">
                <a:latin typeface="iA Writer Quattro S" pitchFamily="2" charset="0"/>
                <a:cs typeface="Arial"/>
              </a:rPr>
              <a:t>). </a:t>
            </a:r>
          </a:p>
        </p:txBody>
      </p:sp>
      <p:sp>
        <p:nvSpPr>
          <p:cNvPr id="12" name="TextBox 11">
            <a:extLst>
              <a:ext uri="{FF2B5EF4-FFF2-40B4-BE49-F238E27FC236}">
                <a16:creationId xmlns:a16="http://schemas.microsoft.com/office/drawing/2014/main" id="{F4DA84C9-CB36-744F-97A2-E2669DEC482D}"/>
              </a:ext>
            </a:extLst>
          </p:cNvPr>
          <p:cNvSpPr txBox="1"/>
          <p:nvPr/>
        </p:nvSpPr>
        <p:spPr>
          <a:xfrm>
            <a:off x="1985899" y="5936604"/>
            <a:ext cx="4904858" cy="461665"/>
          </a:xfrm>
          <a:prstGeom prst="rect">
            <a:avLst/>
          </a:prstGeom>
          <a:noFill/>
        </p:spPr>
        <p:txBody>
          <a:bodyPr wrap="none" rtlCol="0">
            <a:spAutoFit/>
          </a:bodyPr>
          <a:lstStyle/>
          <a:p>
            <a:r>
              <a:rPr lang="en-US" sz="2400" b="1" dirty="0">
                <a:latin typeface="Arial"/>
                <a:cs typeface="Arial"/>
              </a:rPr>
              <a:t>Why not use sequence capture?</a:t>
            </a:r>
          </a:p>
        </p:txBody>
      </p:sp>
    </p:spTree>
    <p:extLst>
      <p:ext uri="{BB962C8B-B14F-4D97-AF65-F5344CB8AC3E}">
        <p14:creationId xmlns:p14="http://schemas.microsoft.com/office/powerpoint/2010/main" val="328071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588775" y="-84146"/>
            <a:ext cx="8229600" cy="863600"/>
          </a:xfrm>
        </p:spPr>
        <p:txBody>
          <a:bodyPr/>
          <a:lstStyle/>
          <a:p>
            <a:pPr algn="l" eaLnBrk="1" hangingPunct="1"/>
            <a:r>
              <a:rPr lang="en-US" sz="3200" dirty="0">
                <a:solidFill>
                  <a:schemeClr val="bg1"/>
                </a:solidFill>
                <a:latin typeface="iA Writer Quattro S" pitchFamily="2" charset="0"/>
              </a:rPr>
              <a:t>Roche </a:t>
            </a:r>
            <a:r>
              <a:rPr lang="en-US" sz="3200" dirty="0" err="1">
                <a:solidFill>
                  <a:schemeClr val="bg1"/>
                </a:solidFill>
                <a:latin typeface="iA Writer Quattro S" pitchFamily="2" charset="0"/>
              </a:rPr>
              <a:t>NimbleGen</a:t>
            </a:r>
            <a:r>
              <a:rPr lang="en-US" sz="3200" dirty="0">
                <a:solidFill>
                  <a:schemeClr val="bg1"/>
                </a:solidFill>
                <a:latin typeface="iA Writer Quattro S" pitchFamily="2" charset="0"/>
              </a:rPr>
              <a:t> </a:t>
            </a:r>
            <a:r>
              <a:rPr lang="en-US" sz="3200" dirty="0" err="1">
                <a:solidFill>
                  <a:schemeClr val="bg1"/>
                </a:solidFill>
                <a:latin typeface="iA Writer Quattro S" pitchFamily="2" charset="0"/>
              </a:rPr>
              <a:t>SeqCap</a:t>
            </a:r>
            <a:r>
              <a:rPr lang="en-US" sz="3200" dirty="0">
                <a:solidFill>
                  <a:schemeClr val="bg1"/>
                </a:solidFill>
                <a:latin typeface="iA Writer Quattro S" pitchFamily="2" charset="0"/>
              </a:rPr>
              <a:t> EZ Library</a:t>
            </a:r>
            <a:endParaRPr lang="en-US" altLang="en-US" sz="4000"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pic>
        <p:nvPicPr>
          <p:cNvPr id="9" name="Picture 8" descr="screenshot_307.png">
            <a:extLst>
              <a:ext uri="{FF2B5EF4-FFF2-40B4-BE49-F238E27FC236}">
                <a16:creationId xmlns:a16="http://schemas.microsoft.com/office/drawing/2014/main" id="{23CFB134-5D5A-784E-80AD-968F0312A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724590"/>
            <a:ext cx="4174367" cy="6018112"/>
          </a:xfrm>
          <a:prstGeom prst="rect">
            <a:avLst/>
          </a:prstGeom>
        </p:spPr>
      </p:pic>
      <p:pic>
        <p:nvPicPr>
          <p:cNvPr id="10" name="Picture 9" descr="screenshot_306.png">
            <a:extLst>
              <a:ext uri="{FF2B5EF4-FFF2-40B4-BE49-F238E27FC236}">
                <a16:creationId xmlns:a16="http://schemas.microsoft.com/office/drawing/2014/main" id="{4DE2F164-810D-F040-88AE-F5CC91BBF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56" y="724590"/>
            <a:ext cx="4236748" cy="5779708"/>
          </a:xfrm>
          <a:prstGeom prst="rect">
            <a:avLst/>
          </a:prstGeom>
        </p:spPr>
      </p:pic>
      <p:sp>
        <p:nvSpPr>
          <p:cNvPr id="7" name="Donut 6">
            <a:extLst>
              <a:ext uri="{FF2B5EF4-FFF2-40B4-BE49-F238E27FC236}">
                <a16:creationId xmlns:a16="http://schemas.microsoft.com/office/drawing/2014/main" id="{E9558A4C-FE1B-A045-870B-E3F02C581767}"/>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7518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sz="4000" dirty="0">
                <a:solidFill>
                  <a:schemeClr val="bg1"/>
                </a:solidFill>
                <a:latin typeface="iA Writer Quattro S" pitchFamily="2" charset="0"/>
              </a:rPr>
              <a:t>Viral Capture Goals</a:t>
            </a:r>
            <a:endParaRPr lang="en-US" altLang="en-US" sz="4000"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9" name="TextBox 8">
            <a:extLst>
              <a:ext uri="{FF2B5EF4-FFF2-40B4-BE49-F238E27FC236}">
                <a16:creationId xmlns:a16="http://schemas.microsoft.com/office/drawing/2014/main" id="{7E11F945-CEEC-D845-AFE2-F141C2D96FD4}"/>
              </a:ext>
            </a:extLst>
          </p:cNvPr>
          <p:cNvSpPr txBox="1"/>
          <p:nvPr/>
        </p:nvSpPr>
        <p:spPr>
          <a:xfrm>
            <a:off x="442012" y="1988840"/>
            <a:ext cx="8420806" cy="3139321"/>
          </a:xfrm>
          <a:prstGeom prst="rect">
            <a:avLst/>
          </a:prstGeom>
          <a:noFill/>
        </p:spPr>
        <p:txBody>
          <a:bodyPr wrap="square" rtlCol="0">
            <a:spAutoFit/>
          </a:bodyPr>
          <a:lstStyle/>
          <a:p>
            <a:r>
              <a:rPr lang="en-US" dirty="0">
                <a:latin typeface="iA Writer Quattro S" pitchFamily="2" charset="0"/>
              </a:rPr>
              <a:t>Our aim was to develop a virus-specific sequence capture reagent that could be used to</a:t>
            </a:r>
          </a:p>
          <a:p>
            <a:endParaRPr lang="en-US" dirty="0">
              <a:latin typeface="iA Writer Quattro S" pitchFamily="2" charset="0"/>
            </a:endParaRPr>
          </a:p>
          <a:p>
            <a:pPr marL="342900" indent="-342900">
              <a:buFont typeface="+mj-lt"/>
              <a:buAutoNum type="arabicPeriod"/>
            </a:pPr>
            <a:r>
              <a:rPr lang="en-US" dirty="0">
                <a:latin typeface="iA Writer Quattro S" pitchFamily="2" charset="0"/>
              </a:rPr>
              <a:t>assess </a:t>
            </a:r>
            <a:r>
              <a:rPr lang="en-US" b="1" dirty="0">
                <a:latin typeface="iA Writer Quattro S" pitchFamily="2" charset="0"/>
              </a:rPr>
              <a:t>all known viruses that can infect human cells</a:t>
            </a:r>
            <a:r>
              <a:rPr lang="en-US" dirty="0">
                <a:latin typeface="iA Writer Quattro S" pitchFamily="2" charset="0"/>
              </a:rPr>
              <a:t>, making </a:t>
            </a:r>
            <a:r>
              <a:rPr lang="en-US" i="1" dirty="0">
                <a:latin typeface="iA Writer Quattro S" pitchFamily="2" charset="0"/>
              </a:rPr>
              <a:t>a priori </a:t>
            </a:r>
            <a:r>
              <a:rPr lang="en-US" dirty="0">
                <a:latin typeface="iA Writer Quattro S" pitchFamily="2" charset="0"/>
              </a:rPr>
              <a:t>knowledge of the viruses within a sample unnecessary and</a:t>
            </a:r>
          </a:p>
          <a:p>
            <a:pPr marL="342900" indent="-342900">
              <a:buFont typeface="+mj-lt"/>
              <a:buAutoNum type="arabicPeriod"/>
            </a:pPr>
            <a:r>
              <a:rPr lang="en-US" dirty="0">
                <a:latin typeface="iA Writer Quattro S" pitchFamily="2" charset="0"/>
              </a:rPr>
              <a:t>detect </a:t>
            </a:r>
            <a:r>
              <a:rPr lang="en-US" b="1" dirty="0">
                <a:latin typeface="iA Writer Quattro S" pitchFamily="2" charset="0"/>
              </a:rPr>
              <a:t>novel or divergent human viruses</a:t>
            </a:r>
            <a:r>
              <a:rPr lang="en-US" dirty="0">
                <a:latin typeface="iA Writer Quattro S" pitchFamily="2" charset="0"/>
              </a:rPr>
              <a:t>. </a:t>
            </a:r>
          </a:p>
          <a:p>
            <a:pPr marL="342900" indent="-342900">
              <a:buFont typeface="+mj-lt"/>
              <a:buAutoNum type="arabicPeriod"/>
            </a:pPr>
            <a:endParaRPr lang="en-US" dirty="0">
              <a:latin typeface="iA Writer Quattro S" pitchFamily="2" charset="0"/>
            </a:endParaRPr>
          </a:p>
          <a:p>
            <a:r>
              <a:rPr lang="en-US" dirty="0">
                <a:latin typeface="iA Writer Quattro S" pitchFamily="2" charset="0"/>
              </a:rPr>
              <a:t>To this end, we targeted sequence capture platforms capable of enhancing the detection of a comprehensive set of viruses with vertebrate and invertebrate (insect) hosts. </a:t>
            </a:r>
          </a:p>
          <a:p>
            <a:endParaRPr lang="en-US" dirty="0"/>
          </a:p>
        </p:txBody>
      </p:sp>
      <p:sp>
        <p:nvSpPr>
          <p:cNvPr id="8" name="Donut 7">
            <a:extLst>
              <a:ext uri="{FF2B5EF4-FFF2-40B4-BE49-F238E27FC236}">
                <a16:creationId xmlns:a16="http://schemas.microsoft.com/office/drawing/2014/main" id="{1B23B801-030A-9949-97FD-D8667F5EEB83}"/>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2112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4000" dirty="0">
                <a:solidFill>
                  <a:schemeClr val="bg1"/>
                </a:solidFill>
                <a:latin typeface="iA Writer Quattro S" pitchFamily="2" charset="0"/>
              </a:rPr>
              <a:t>ViroCap</a:t>
            </a: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9" name="Content Placeholder 3">
            <a:extLst>
              <a:ext uri="{FF2B5EF4-FFF2-40B4-BE49-F238E27FC236}">
                <a16:creationId xmlns:a16="http://schemas.microsoft.com/office/drawing/2014/main" id="{FCFE0A69-FCD9-8C40-8573-FEA5671C976B}"/>
              </a:ext>
            </a:extLst>
          </p:cNvPr>
          <p:cNvSpPr txBox="1">
            <a:spLocks/>
          </p:cNvSpPr>
          <p:nvPr/>
        </p:nvSpPr>
        <p:spPr>
          <a:xfrm>
            <a:off x="4716016" y="1340800"/>
            <a:ext cx="4038600" cy="4822753"/>
          </a:xfrm>
          <a:prstGeom prst="rect">
            <a:avLst/>
          </a:prstGeom>
        </p:spPr>
        <p:txBody>
          <a:bodyPr>
            <a:normAutofit lnSpcReduction="10000"/>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iA Writer Quattro S" pitchFamily="2" charset="0"/>
                <a:cs typeface="Arial"/>
              </a:rPr>
              <a:t>ViroCap</a:t>
            </a:r>
            <a:r>
              <a:rPr lang="en-US" sz="1800" dirty="0">
                <a:latin typeface="iA Writer Quattro S" pitchFamily="2" charset="0"/>
                <a:cs typeface="Arial"/>
              </a:rPr>
              <a:t> includes targets from </a:t>
            </a:r>
            <a:r>
              <a:rPr lang="en-US" sz="1800" b="1" dirty="0">
                <a:latin typeface="iA Writer Quattro S" pitchFamily="2" charset="0"/>
                <a:cs typeface="Arial"/>
              </a:rPr>
              <a:t>34 viral families</a:t>
            </a:r>
            <a:r>
              <a:rPr lang="en-US" sz="1800" dirty="0">
                <a:latin typeface="iA Writer Quattro S" pitchFamily="2" charset="0"/>
                <a:cs typeface="Arial"/>
              </a:rPr>
              <a:t>, which consist of </a:t>
            </a:r>
            <a:r>
              <a:rPr lang="en-US" sz="1800" b="1" dirty="0">
                <a:latin typeface="iA Writer Quattro S" pitchFamily="2" charset="0"/>
                <a:cs typeface="Arial"/>
              </a:rPr>
              <a:t>190 genera</a:t>
            </a:r>
            <a:r>
              <a:rPr lang="en-US" sz="1800" dirty="0">
                <a:latin typeface="iA Writer Quattro S" pitchFamily="2" charset="0"/>
                <a:cs typeface="Arial"/>
              </a:rPr>
              <a:t> and </a:t>
            </a:r>
            <a:r>
              <a:rPr lang="en-US" sz="1800" b="1" dirty="0">
                <a:latin typeface="iA Writer Quattro S" pitchFamily="2" charset="0"/>
                <a:cs typeface="Arial"/>
              </a:rPr>
              <a:t>337 species</a:t>
            </a:r>
            <a:r>
              <a:rPr lang="en-US" sz="1800" dirty="0">
                <a:latin typeface="iA Writer Quattro S" pitchFamily="2" charset="0"/>
                <a:cs typeface="Arial"/>
              </a:rPr>
              <a:t>.</a:t>
            </a:r>
          </a:p>
          <a:p>
            <a:r>
              <a:rPr lang="en-US" sz="1800" dirty="0">
                <a:latin typeface="iA Writer Quattro S" pitchFamily="2" charset="0"/>
                <a:cs typeface="Arial"/>
              </a:rPr>
              <a:t>The viruses included represent </a:t>
            </a:r>
            <a:r>
              <a:rPr lang="en-US" sz="1800" b="1" dirty="0">
                <a:latin typeface="iA Writer Quattro S" pitchFamily="2" charset="0"/>
                <a:cs typeface="Arial"/>
              </a:rPr>
              <a:t>all viruses</a:t>
            </a:r>
            <a:r>
              <a:rPr lang="en-US" sz="1800" dirty="0">
                <a:latin typeface="iA Writer Quattro S" pitchFamily="2" charset="0"/>
                <a:cs typeface="Arial"/>
              </a:rPr>
              <a:t> with sequenced genomes from </a:t>
            </a:r>
            <a:r>
              <a:rPr lang="en-US" sz="1800" b="1" dirty="0">
                <a:latin typeface="iA Writer Quattro S" pitchFamily="2" charset="0"/>
                <a:cs typeface="Arial"/>
              </a:rPr>
              <a:t>vertebrate and invertebrate hosts</a:t>
            </a:r>
            <a:r>
              <a:rPr lang="en-US" sz="1800" dirty="0">
                <a:latin typeface="iA Writer Quattro S" pitchFamily="2" charset="0"/>
                <a:cs typeface="Arial"/>
              </a:rPr>
              <a:t>.</a:t>
            </a:r>
          </a:p>
          <a:p>
            <a:r>
              <a:rPr lang="en-US" sz="1800" dirty="0">
                <a:latin typeface="iA Writer Quattro S" pitchFamily="2" charset="0"/>
                <a:cs typeface="Arial"/>
              </a:rPr>
              <a:t>Nearly </a:t>
            </a:r>
            <a:r>
              <a:rPr lang="en-US" sz="1800" b="1" dirty="0">
                <a:latin typeface="iA Writer Quattro S" pitchFamily="2" charset="0"/>
                <a:cs typeface="Arial"/>
              </a:rPr>
              <a:t>1 billion bases </a:t>
            </a:r>
            <a:r>
              <a:rPr lang="en-US" sz="1800" dirty="0">
                <a:latin typeface="iA Writer Quattro S" pitchFamily="2" charset="0"/>
                <a:cs typeface="Arial"/>
              </a:rPr>
              <a:t>of viral genome sequence was condensed into less than </a:t>
            </a:r>
            <a:r>
              <a:rPr lang="en-US" sz="1800" b="1" dirty="0">
                <a:latin typeface="iA Writer Quattro S" pitchFamily="2" charset="0"/>
                <a:cs typeface="Arial"/>
              </a:rPr>
              <a:t>200 million bases </a:t>
            </a:r>
            <a:r>
              <a:rPr lang="en-US" sz="1800" dirty="0">
                <a:latin typeface="iA Writer Quattro S" pitchFamily="2" charset="0"/>
                <a:cs typeface="Arial"/>
              </a:rPr>
              <a:t>of target sequence using </a:t>
            </a:r>
            <a:r>
              <a:rPr lang="en-US" sz="1800" i="1" dirty="0">
                <a:latin typeface="iA Writer Quattro S" pitchFamily="2" charset="0"/>
                <a:cs typeface="Arial"/>
              </a:rPr>
              <a:t>k</a:t>
            </a:r>
            <a:r>
              <a:rPr lang="en-US" sz="1800" dirty="0">
                <a:latin typeface="iA Writer Quattro S" pitchFamily="2" charset="0"/>
                <a:cs typeface="Arial"/>
              </a:rPr>
              <a:t>-</a:t>
            </a:r>
            <a:r>
              <a:rPr lang="en-US" sz="1800" dirty="0" err="1">
                <a:latin typeface="iA Writer Quattro S" pitchFamily="2" charset="0"/>
                <a:cs typeface="Arial"/>
              </a:rPr>
              <a:t>mer</a:t>
            </a:r>
            <a:r>
              <a:rPr lang="en-US" sz="1800" dirty="0">
                <a:latin typeface="iA Writer Quattro S" pitchFamily="2" charset="0"/>
                <a:cs typeface="Arial"/>
              </a:rPr>
              <a:t> and clustering analyses to select a unique set of reference sequences.</a:t>
            </a:r>
          </a:p>
        </p:txBody>
      </p:sp>
      <p:pic>
        <p:nvPicPr>
          <p:cNvPr id="10" name="Picture 9" descr="Wylie-Figure-1-no-title.pdf">
            <a:extLst>
              <a:ext uri="{FF2B5EF4-FFF2-40B4-BE49-F238E27FC236}">
                <a16:creationId xmlns:a16="http://schemas.microsoft.com/office/drawing/2014/main" id="{2887ADE8-4E3E-7E45-B5D3-390C29D4E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340768"/>
            <a:ext cx="4258529" cy="4822785"/>
          </a:xfrm>
          <a:prstGeom prst="rect">
            <a:avLst/>
          </a:prstGeom>
        </p:spPr>
      </p:pic>
      <p:sp>
        <p:nvSpPr>
          <p:cNvPr id="8" name="Donut 7">
            <a:extLst>
              <a:ext uri="{FF2B5EF4-FFF2-40B4-BE49-F238E27FC236}">
                <a16:creationId xmlns:a16="http://schemas.microsoft.com/office/drawing/2014/main" id="{5219800C-5B93-DA47-95E6-55EFF6CEB6D0}"/>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607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sz="3200" dirty="0">
                <a:solidFill>
                  <a:schemeClr val="bg1"/>
                </a:solidFill>
                <a:latin typeface="iA Writer Quattro S" pitchFamily="2" charset="0"/>
              </a:rPr>
              <a:t>100% coverage with ViroCap</a:t>
            </a:r>
            <a:endParaRPr lang="en-US" altLang="en-US" sz="3200"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11" name="Picture 10" descr="screenshot_316.png">
            <a:extLst>
              <a:ext uri="{FF2B5EF4-FFF2-40B4-BE49-F238E27FC236}">
                <a16:creationId xmlns:a16="http://schemas.microsoft.com/office/drawing/2014/main" id="{5F652E26-9C95-1E41-9CD7-D8EDA23162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89151"/>
            <a:ext cx="9144000" cy="2590926"/>
          </a:xfrm>
          <a:prstGeom prst="rect">
            <a:avLst/>
          </a:prstGeom>
        </p:spPr>
      </p:pic>
      <p:sp>
        <p:nvSpPr>
          <p:cNvPr id="8" name="Donut 7">
            <a:extLst>
              <a:ext uri="{FF2B5EF4-FFF2-40B4-BE49-F238E27FC236}">
                <a16:creationId xmlns:a16="http://schemas.microsoft.com/office/drawing/2014/main" id="{AD59E5E8-D1C9-A44C-B793-41C94CA906E4}"/>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2600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sz="4000" dirty="0">
                <a:solidFill>
                  <a:schemeClr val="bg1"/>
                </a:solidFill>
                <a:latin typeface="iA Writer Quattro S" pitchFamily="2" charset="0"/>
              </a:rPr>
              <a:t>MSS: low detection</a:t>
            </a:r>
            <a:endParaRPr lang="en-US" altLang="en-US" sz="4000"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5" name="Picture 4" descr="screenshot_315.png">
            <a:extLst>
              <a:ext uri="{FF2B5EF4-FFF2-40B4-BE49-F238E27FC236}">
                <a16:creationId xmlns:a16="http://schemas.microsoft.com/office/drawing/2014/main" id="{CDF435D4-87B6-3140-BF3F-E507A85AF7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47692"/>
            <a:ext cx="9144000" cy="2621280"/>
          </a:xfrm>
          <a:prstGeom prst="rect">
            <a:avLst/>
          </a:prstGeom>
        </p:spPr>
      </p:pic>
      <p:sp>
        <p:nvSpPr>
          <p:cNvPr id="8" name="Donut 7">
            <a:extLst>
              <a:ext uri="{FF2B5EF4-FFF2-40B4-BE49-F238E27FC236}">
                <a16:creationId xmlns:a16="http://schemas.microsoft.com/office/drawing/2014/main" id="{6327F32F-01A5-1E44-A9B4-42F23DF8248E}"/>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1264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4000" dirty="0">
                <a:solidFill>
                  <a:schemeClr val="bg1"/>
                </a:solidFill>
                <a:latin typeface="iA Writer Quattro S" pitchFamily="2" charset="0"/>
              </a:rPr>
              <a:t>Viral Capture Summary</a:t>
            </a: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9" name="TextBox 8">
            <a:extLst>
              <a:ext uri="{FF2B5EF4-FFF2-40B4-BE49-F238E27FC236}">
                <a16:creationId xmlns:a16="http://schemas.microsoft.com/office/drawing/2014/main" id="{BB895894-88D3-D345-8E8B-F0A655E87EBD}"/>
              </a:ext>
            </a:extLst>
          </p:cNvPr>
          <p:cNvSpPr txBox="1"/>
          <p:nvPr/>
        </p:nvSpPr>
        <p:spPr>
          <a:xfrm>
            <a:off x="683568" y="1988840"/>
            <a:ext cx="8180917" cy="3139321"/>
          </a:xfrm>
          <a:prstGeom prst="rect">
            <a:avLst/>
          </a:prstGeom>
          <a:noFill/>
        </p:spPr>
        <p:txBody>
          <a:bodyPr wrap="square" rtlCol="0">
            <a:spAutoFit/>
          </a:bodyPr>
          <a:lstStyle/>
          <a:p>
            <a:pPr marL="285750" indent="-285750">
              <a:buFont typeface="Arial"/>
              <a:buChar char="•"/>
            </a:pPr>
            <a:r>
              <a:rPr lang="en-US" dirty="0">
                <a:latin typeface="iA Writer Quattro S" pitchFamily="2" charset="0"/>
              </a:rPr>
              <a:t>We’ve designed and tested a large scale viral capture assay, </a:t>
            </a:r>
            <a:r>
              <a:rPr lang="en-US" dirty="0" err="1">
                <a:latin typeface="iA Writer Quattro S" pitchFamily="2" charset="0"/>
              </a:rPr>
              <a:t>ViroCap</a:t>
            </a:r>
            <a:r>
              <a:rPr lang="en-US" dirty="0">
                <a:latin typeface="iA Writer Quattro S" pitchFamily="2" charset="0"/>
              </a:rPr>
              <a:t>.</a:t>
            </a:r>
          </a:p>
          <a:p>
            <a:pPr marL="285750" indent="-285750">
              <a:buFont typeface="Arial"/>
              <a:buChar char="•"/>
            </a:pPr>
            <a:r>
              <a:rPr lang="en-US" dirty="0" err="1">
                <a:latin typeface="iA Writer Quattro S" pitchFamily="2" charset="0"/>
              </a:rPr>
              <a:t>ViroCap</a:t>
            </a:r>
            <a:r>
              <a:rPr lang="en-US" dirty="0">
                <a:latin typeface="iA Writer Quattro S" pitchFamily="2" charset="0"/>
              </a:rPr>
              <a:t> provides viral sequence enrichment hundreds to thousands of fold increase over MSS.</a:t>
            </a:r>
          </a:p>
          <a:p>
            <a:pPr marL="285750" indent="-285750">
              <a:buFont typeface="Arial"/>
              <a:buChar char="•"/>
            </a:pPr>
            <a:r>
              <a:rPr lang="en-US" dirty="0">
                <a:latin typeface="iA Writer Quattro S" pitchFamily="2" charset="0"/>
              </a:rPr>
              <a:t>Divergent viruses were captured with as low as 70% sequence similarity in our initial tests.</a:t>
            </a:r>
          </a:p>
          <a:p>
            <a:pPr marL="285750" indent="-285750">
              <a:buFont typeface="Arial"/>
              <a:buChar char="•"/>
            </a:pPr>
            <a:r>
              <a:rPr lang="en-US" dirty="0">
                <a:latin typeface="iA Writer Quattro S" pitchFamily="2" charset="0"/>
              </a:rPr>
              <a:t>Bioinformatics approaches to capture sequence selection reduced potential sequence target pools 3-29X.</a:t>
            </a:r>
          </a:p>
          <a:p>
            <a:pPr marL="285750" indent="-285750">
              <a:buFont typeface="Arial"/>
              <a:buChar char="•"/>
            </a:pPr>
            <a:r>
              <a:rPr lang="en-US" dirty="0">
                <a:latin typeface="iA Writer Quattro S" pitchFamily="2" charset="0"/>
              </a:rPr>
              <a:t>Limitations include library representation, very low input samples, and cost.</a:t>
            </a:r>
          </a:p>
          <a:p>
            <a:pPr marL="285750" indent="-285750">
              <a:buFont typeface="Arial"/>
              <a:buChar char="•"/>
            </a:pPr>
            <a:r>
              <a:rPr lang="en-US" dirty="0">
                <a:latin typeface="iA Writer Quattro S" pitchFamily="2" charset="0"/>
              </a:rPr>
              <a:t>We often use ViroCap enrichment in our metagenomic studies.</a:t>
            </a:r>
          </a:p>
        </p:txBody>
      </p:sp>
    </p:spTree>
    <p:extLst>
      <p:ext uri="{BB962C8B-B14F-4D97-AF65-F5344CB8AC3E}">
        <p14:creationId xmlns:p14="http://schemas.microsoft.com/office/powerpoint/2010/main" val="88473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ViroCap</a:t>
            </a: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3" name="Picture 2">
            <a:extLst>
              <a:ext uri="{FF2B5EF4-FFF2-40B4-BE49-F238E27FC236}">
                <a16:creationId xmlns:a16="http://schemas.microsoft.com/office/drawing/2014/main" id="{03DF49CE-0A32-FF44-8F9F-05685BA9C62E}"/>
              </a:ext>
            </a:extLst>
          </p:cNvPr>
          <p:cNvPicPr>
            <a:picLocks noChangeAspect="1"/>
          </p:cNvPicPr>
          <p:nvPr/>
        </p:nvPicPr>
        <p:blipFill>
          <a:blip r:embed="rId2"/>
          <a:stretch>
            <a:fillRect/>
          </a:stretch>
        </p:blipFill>
        <p:spPr>
          <a:xfrm>
            <a:off x="1486321" y="955342"/>
            <a:ext cx="5904657" cy="5547390"/>
          </a:xfrm>
          <a:prstGeom prst="rect">
            <a:avLst/>
          </a:prstGeom>
        </p:spPr>
      </p:pic>
      <p:sp>
        <p:nvSpPr>
          <p:cNvPr id="8" name="Donut 7">
            <a:extLst>
              <a:ext uri="{FF2B5EF4-FFF2-40B4-BE49-F238E27FC236}">
                <a16:creationId xmlns:a16="http://schemas.microsoft.com/office/drawing/2014/main" id="{17D21AFF-FF23-7B47-9A2B-79A8CDF4BE1C}"/>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6050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4000" dirty="0">
                <a:solidFill>
                  <a:schemeClr val="bg1"/>
                </a:solidFill>
                <a:latin typeface="iA Writer Quattro S" pitchFamily="2" charset="0"/>
              </a:rPr>
              <a:t>Disclosure</a:t>
            </a: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3" name="Content Placeholder 2">
            <a:extLst>
              <a:ext uri="{FF2B5EF4-FFF2-40B4-BE49-F238E27FC236}">
                <a16:creationId xmlns:a16="http://schemas.microsoft.com/office/drawing/2014/main" id="{A5F7F6E1-3A8B-4A45-A410-28CE44FDA84C}"/>
              </a:ext>
            </a:extLst>
          </p:cNvPr>
          <p:cNvSpPr>
            <a:spLocks noGrp="1"/>
          </p:cNvSpPr>
          <p:nvPr>
            <p:ph idx="1"/>
          </p:nvPr>
        </p:nvSpPr>
        <p:spPr/>
        <p:txBody>
          <a:bodyPr/>
          <a:lstStyle/>
          <a:p>
            <a:pPr eaLnBrk="1" hangingPunct="1"/>
            <a:r>
              <a:rPr lang="en-US" altLang="en-US" sz="2400" dirty="0">
                <a:latin typeface="iA Writer Quattro S" pitchFamily="2" charset="0"/>
              </a:rPr>
              <a:t>ViroCap: Compositions and methods for detecting viruses in a sample (Patent: </a:t>
            </a:r>
            <a:r>
              <a:rPr lang="en-US" altLang="en-US" sz="2400" i="1" dirty="0">
                <a:latin typeface="iA Writer Quattro S" pitchFamily="2" charset="0"/>
              </a:rPr>
              <a:t>US20170218465A1</a:t>
            </a:r>
            <a:r>
              <a:rPr lang="en-US" altLang="en-US" sz="2400" dirty="0">
                <a:latin typeface="iA Writer Quattro S" pitchFamily="2" charset="0"/>
              </a:rPr>
              <a:t>)</a:t>
            </a:r>
          </a:p>
          <a:p>
            <a:pPr eaLnBrk="1" hangingPunct="1"/>
            <a:r>
              <a:rPr lang="en-US" altLang="en-US" sz="2400" dirty="0">
                <a:latin typeface="iA Writer Quattro S" pitchFamily="2" charset="0"/>
              </a:rPr>
              <a:t>Enterovirus D68 real-time PCR (Patent: </a:t>
            </a:r>
            <a:r>
              <a:rPr lang="en-US" altLang="en-US" sz="2400" i="1" dirty="0">
                <a:latin typeface="iA Writer Quattro S" pitchFamily="2" charset="0"/>
              </a:rPr>
              <a:t>US20160355897A1</a:t>
            </a:r>
            <a:r>
              <a:rPr lang="en-US" altLang="en-US" sz="2400" dirty="0">
                <a:latin typeface="iA Writer Quattro S" pitchFamily="2" charset="0"/>
              </a:rPr>
              <a:t>)</a:t>
            </a:r>
          </a:p>
          <a:p>
            <a:pPr eaLnBrk="1" hangingPunct="1"/>
            <a:r>
              <a:rPr lang="en-US" altLang="en-US" sz="2400" dirty="0" err="1">
                <a:latin typeface="iA Writer Quattro S" pitchFamily="2" charset="0"/>
              </a:rPr>
              <a:t>VarScan</a:t>
            </a:r>
            <a:r>
              <a:rPr lang="en-US" altLang="en-US" sz="2400" dirty="0">
                <a:latin typeface="iA Writer Quattro S" pitchFamily="2" charset="0"/>
              </a:rPr>
              <a:t>: variant detection in massively parallel sequencing of individual and pooled samples (License: </a:t>
            </a:r>
            <a:r>
              <a:rPr lang="en-US" altLang="en-US" sz="2400" i="1" dirty="0">
                <a:latin typeface="iA Writer Quattro S" pitchFamily="2" charset="0"/>
              </a:rPr>
              <a:t>WUSTL Case Number 009883</a:t>
            </a:r>
            <a:r>
              <a:rPr lang="en-US" altLang="en-US" sz="2400" dirty="0">
                <a:latin typeface="iA Writer Quattro S" pitchFamily="2" charset="0"/>
              </a:rPr>
              <a:t>)</a:t>
            </a:r>
          </a:p>
        </p:txBody>
      </p:sp>
      <p:sp>
        <p:nvSpPr>
          <p:cNvPr id="2" name="Donut 1">
            <a:extLst>
              <a:ext uri="{FF2B5EF4-FFF2-40B4-BE49-F238E27FC236}">
                <a16:creationId xmlns:a16="http://schemas.microsoft.com/office/drawing/2014/main" id="{21AF09B9-F52B-4F4D-9F71-D8B09BCA1625}"/>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616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4000" dirty="0">
                <a:solidFill>
                  <a:schemeClr val="bg1"/>
                </a:solidFill>
                <a:latin typeface="iA Writer Quattro S" pitchFamily="2" charset="0"/>
              </a:rPr>
              <a:t>ViroMatch</a:t>
            </a: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8" name="Content Placeholder 2">
            <a:extLst>
              <a:ext uri="{FF2B5EF4-FFF2-40B4-BE49-F238E27FC236}">
                <a16:creationId xmlns:a16="http://schemas.microsoft.com/office/drawing/2014/main" id="{6838C199-6B13-EF47-88A4-2A159813789C}"/>
              </a:ext>
            </a:extLst>
          </p:cNvPr>
          <p:cNvSpPr>
            <a:spLocks noGrp="1" noChangeArrowheads="1"/>
          </p:cNvSpPr>
          <p:nvPr>
            <p:ph idx="1"/>
          </p:nvPr>
        </p:nvSpPr>
        <p:spPr>
          <a:xfrm>
            <a:off x="251520" y="1340768"/>
            <a:ext cx="8641084" cy="4536504"/>
          </a:xfrm>
        </p:spPr>
        <p:txBody>
          <a:bodyPr/>
          <a:lstStyle/>
          <a:p>
            <a:pPr marL="0" indent="0" algn="ctr">
              <a:buFontTx/>
              <a:buNone/>
            </a:pPr>
            <a:r>
              <a:rPr lang="en-US" altLang="en-US" sz="2000" dirty="0">
                <a:latin typeface="iA Writer Quattro S" pitchFamily="2" charset="0"/>
              </a:rPr>
              <a:t>In our metagenomic studies, </a:t>
            </a:r>
            <a:r>
              <a:rPr lang="en-US" altLang="en-US" sz="2000" b="1" dirty="0">
                <a:latin typeface="iA Writer Quattro S" pitchFamily="2" charset="0"/>
              </a:rPr>
              <a:t>ViroCap</a:t>
            </a:r>
            <a:r>
              <a:rPr lang="en-US" altLang="en-US" sz="2000" dirty="0">
                <a:latin typeface="iA Writer Quattro S" pitchFamily="2" charset="0"/>
              </a:rPr>
              <a:t> followed by </a:t>
            </a:r>
            <a:r>
              <a:rPr lang="en-US" altLang="en-US" sz="2000" b="1" dirty="0">
                <a:latin typeface="iA Writer Quattro S" pitchFamily="2" charset="0"/>
              </a:rPr>
              <a:t>ViroMatch</a:t>
            </a:r>
            <a:r>
              <a:rPr lang="en-US" altLang="en-US" sz="2000" dirty="0">
                <a:latin typeface="iA Writer Quattro S" pitchFamily="2" charset="0"/>
              </a:rPr>
              <a:t> is our one-two punch!</a:t>
            </a:r>
          </a:p>
          <a:p>
            <a:pPr marL="0" indent="0" algn="ctr">
              <a:buFontTx/>
              <a:buNone/>
            </a:pPr>
            <a:endParaRPr lang="en-US" altLang="en-US" sz="2000" b="1" dirty="0">
              <a:latin typeface="iA Writer Quattro S" pitchFamily="2" charset="0"/>
            </a:endParaRPr>
          </a:p>
          <a:p>
            <a:pPr marL="0" indent="0" algn="ctr">
              <a:buFontTx/>
              <a:buNone/>
            </a:pPr>
            <a:r>
              <a:rPr lang="en-US" altLang="en-US" sz="2000" b="1" dirty="0">
                <a:latin typeface="iA Writer Quattro S" pitchFamily="2" charset="0"/>
              </a:rPr>
              <a:t>ViroMatch</a:t>
            </a:r>
            <a:r>
              <a:rPr lang="en-US" altLang="en-US" sz="2000" dirty="0">
                <a:latin typeface="iA Writer Quattro S" pitchFamily="2" charset="0"/>
              </a:rPr>
              <a:t> is a virus characterization pipeline that evaluates NGS nucleotide reads. It screens/removes host sequences and performs nucleotide and translated nucleotide alignments in an iterative fashion. Candidate virus reads are validated against all current references in NCBI </a:t>
            </a:r>
            <a:r>
              <a:rPr lang="en-US" altLang="en-US" sz="2000" dirty="0" err="1">
                <a:latin typeface="iA Writer Quattro S" pitchFamily="2" charset="0"/>
              </a:rPr>
              <a:t>nt</a:t>
            </a:r>
            <a:r>
              <a:rPr lang="en-US" altLang="en-US" sz="2000" dirty="0">
                <a:latin typeface="iA Writer Quattro S" pitchFamily="2" charset="0"/>
              </a:rPr>
              <a:t>/</a:t>
            </a:r>
            <a:r>
              <a:rPr lang="en-US" altLang="en-US" sz="2000" dirty="0" err="1">
                <a:latin typeface="iA Writer Quattro S" pitchFamily="2" charset="0"/>
              </a:rPr>
              <a:t>nr</a:t>
            </a:r>
            <a:r>
              <a:rPr lang="en-US" altLang="en-US" sz="2000" dirty="0">
                <a:latin typeface="iA Writer Quattro S" pitchFamily="2" charset="0"/>
              </a:rPr>
              <a:t>.</a:t>
            </a:r>
          </a:p>
        </p:txBody>
      </p:sp>
      <p:sp>
        <p:nvSpPr>
          <p:cNvPr id="13" name="Donut 12">
            <a:extLst>
              <a:ext uri="{FF2B5EF4-FFF2-40B4-BE49-F238E27FC236}">
                <a16:creationId xmlns:a16="http://schemas.microsoft.com/office/drawing/2014/main" id="{634BCD23-5E47-FD43-9D01-A9265613641C}"/>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8941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2400" dirty="0">
                <a:solidFill>
                  <a:schemeClr val="bg1"/>
                </a:solidFill>
                <a:latin typeface="iA Writer Quattro S" pitchFamily="2" charset="0"/>
              </a:rPr>
              <a:t>https://</a:t>
            </a:r>
            <a:r>
              <a:rPr lang="en-US" altLang="en-US" sz="2400" dirty="0" err="1">
                <a:solidFill>
                  <a:schemeClr val="bg1"/>
                </a:solidFill>
                <a:latin typeface="iA Writer Quattro S" pitchFamily="2" charset="0"/>
              </a:rPr>
              <a:t>hub.docker.com</a:t>
            </a:r>
            <a:r>
              <a:rPr lang="en-US" altLang="en-US" sz="2400" dirty="0">
                <a:solidFill>
                  <a:schemeClr val="bg1"/>
                </a:solidFill>
                <a:latin typeface="iA Writer Quattro S" pitchFamily="2" charset="0"/>
              </a:rPr>
              <a:t>/r/</a:t>
            </a:r>
            <a:r>
              <a:rPr lang="en-US" altLang="en-US" sz="2400" dirty="0" err="1">
                <a:solidFill>
                  <a:schemeClr val="bg1"/>
                </a:solidFill>
                <a:latin typeface="iA Writer Quattro S" pitchFamily="2" charset="0"/>
              </a:rPr>
              <a:t>twylie</a:t>
            </a:r>
            <a:r>
              <a:rPr lang="en-US" altLang="en-US" sz="2400" dirty="0">
                <a:solidFill>
                  <a:schemeClr val="bg1"/>
                </a:solidFill>
                <a:latin typeface="iA Writer Quattro S" pitchFamily="2" charset="0"/>
              </a:rPr>
              <a:t>/</a:t>
            </a:r>
            <a:r>
              <a:rPr lang="en-US" altLang="en-US" sz="2400" dirty="0" err="1">
                <a:solidFill>
                  <a:schemeClr val="bg1"/>
                </a:solidFill>
                <a:latin typeface="iA Writer Quattro S" pitchFamily="2" charset="0"/>
              </a:rPr>
              <a:t>viromatch</a:t>
            </a:r>
            <a:endParaRPr lang="en-US" altLang="en-US" sz="2400"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3" name="Picture 2">
            <a:extLst>
              <a:ext uri="{FF2B5EF4-FFF2-40B4-BE49-F238E27FC236}">
                <a16:creationId xmlns:a16="http://schemas.microsoft.com/office/drawing/2014/main" id="{502AFE10-4167-174B-B8CE-4B9BE9F0B9D1}"/>
              </a:ext>
            </a:extLst>
          </p:cNvPr>
          <p:cNvPicPr>
            <a:picLocks noChangeAspect="1"/>
          </p:cNvPicPr>
          <p:nvPr/>
        </p:nvPicPr>
        <p:blipFill>
          <a:blip r:embed="rId2"/>
          <a:stretch>
            <a:fillRect/>
          </a:stretch>
        </p:blipFill>
        <p:spPr>
          <a:xfrm>
            <a:off x="357026" y="1058907"/>
            <a:ext cx="8172400" cy="5340261"/>
          </a:xfrm>
          <a:prstGeom prst="rect">
            <a:avLst/>
          </a:prstGeom>
        </p:spPr>
      </p:pic>
      <p:sp>
        <p:nvSpPr>
          <p:cNvPr id="8" name="Donut 7">
            <a:extLst>
              <a:ext uri="{FF2B5EF4-FFF2-40B4-BE49-F238E27FC236}">
                <a16:creationId xmlns:a16="http://schemas.microsoft.com/office/drawing/2014/main" id="{EEE8DA86-FF3D-0942-A73F-03D0D0FBC5F8}"/>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517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2800" dirty="0">
                <a:solidFill>
                  <a:schemeClr val="bg1"/>
                </a:solidFill>
                <a:latin typeface="iA Writer Quattro S" pitchFamily="2" charset="0"/>
              </a:rPr>
              <a:t>https://</a:t>
            </a:r>
            <a:r>
              <a:rPr lang="en-US" altLang="en-US" sz="2800" dirty="0" err="1">
                <a:solidFill>
                  <a:schemeClr val="bg1"/>
                </a:solidFill>
                <a:latin typeface="iA Writer Quattro S" pitchFamily="2" charset="0"/>
              </a:rPr>
              <a:t>github.com</a:t>
            </a:r>
            <a:r>
              <a:rPr lang="en-US" altLang="en-US" sz="2800" dirty="0">
                <a:solidFill>
                  <a:schemeClr val="bg1"/>
                </a:solidFill>
                <a:latin typeface="iA Writer Quattro S" pitchFamily="2" charset="0"/>
              </a:rPr>
              <a:t>/</a:t>
            </a:r>
            <a:r>
              <a:rPr lang="en-US" altLang="en-US" sz="2800" dirty="0" err="1">
                <a:solidFill>
                  <a:schemeClr val="bg1"/>
                </a:solidFill>
                <a:latin typeface="iA Writer Quattro S" pitchFamily="2" charset="0"/>
              </a:rPr>
              <a:t>twylie</a:t>
            </a:r>
            <a:r>
              <a:rPr lang="en-US" altLang="en-US" sz="2800" dirty="0">
                <a:solidFill>
                  <a:schemeClr val="bg1"/>
                </a:solidFill>
                <a:latin typeface="iA Writer Quattro S" pitchFamily="2" charset="0"/>
              </a:rPr>
              <a:t>/</a:t>
            </a:r>
            <a:r>
              <a:rPr lang="en-US" altLang="en-US" sz="2800" dirty="0" err="1">
                <a:solidFill>
                  <a:schemeClr val="bg1"/>
                </a:solidFill>
                <a:latin typeface="iA Writer Quattro S" pitchFamily="2" charset="0"/>
              </a:rPr>
              <a:t>viromatch</a:t>
            </a:r>
            <a:endParaRPr lang="en-US" altLang="en-US" sz="2800"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4" name="Picture 3">
            <a:extLst>
              <a:ext uri="{FF2B5EF4-FFF2-40B4-BE49-F238E27FC236}">
                <a16:creationId xmlns:a16="http://schemas.microsoft.com/office/drawing/2014/main" id="{4BC01907-3B86-A745-BD0F-7C1361CCEB70}"/>
              </a:ext>
            </a:extLst>
          </p:cNvPr>
          <p:cNvPicPr>
            <a:picLocks noChangeAspect="1"/>
          </p:cNvPicPr>
          <p:nvPr/>
        </p:nvPicPr>
        <p:blipFill>
          <a:blip r:embed="rId2"/>
          <a:stretch>
            <a:fillRect/>
          </a:stretch>
        </p:blipFill>
        <p:spPr>
          <a:xfrm>
            <a:off x="0" y="1227429"/>
            <a:ext cx="9144000" cy="5003216"/>
          </a:xfrm>
          <a:prstGeom prst="rect">
            <a:avLst/>
          </a:prstGeom>
        </p:spPr>
      </p:pic>
      <p:sp>
        <p:nvSpPr>
          <p:cNvPr id="8" name="Donut 7">
            <a:extLst>
              <a:ext uri="{FF2B5EF4-FFF2-40B4-BE49-F238E27FC236}">
                <a16:creationId xmlns:a16="http://schemas.microsoft.com/office/drawing/2014/main" id="{F01AF410-091C-EA4D-B86A-3EA6B2665DA8}"/>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5987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3200" dirty="0">
                <a:solidFill>
                  <a:schemeClr val="bg1"/>
                </a:solidFill>
                <a:latin typeface="iA Writer Quattro S" pitchFamily="2" charset="0"/>
              </a:rPr>
              <a:t>https://</a:t>
            </a:r>
            <a:r>
              <a:rPr lang="en-US" altLang="en-US" sz="3200" dirty="0" err="1">
                <a:solidFill>
                  <a:schemeClr val="bg1"/>
                </a:solidFill>
                <a:latin typeface="iA Writer Quattro S" pitchFamily="2" charset="0"/>
              </a:rPr>
              <a:t>twylie.github.io</a:t>
            </a:r>
            <a:r>
              <a:rPr lang="en-US" altLang="en-US" sz="3200" dirty="0">
                <a:solidFill>
                  <a:schemeClr val="bg1"/>
                </a:solidFill>
                <a:latin typeface="iA Writer Quattro S" pitchFamily="2" charset="0"/>
              </a:rPr>
              <a:t>/</a:t>
            </a:r>
            <a:r>
              <a:rPr lang="en-US" altLang="en-US" sz="3200" dirty="0" err="1">
                <a:solidFill>
                  <a:schemeClr val="bg1"/>
                </a:solidFill>
                <a:latin typeface="iA Writer Quattro S" pitchFamily="2" charset="0"/>
              </a:rPr>
              <a:t>viromatch</a:t>
            </a:r>
            <a:r>
              <a:rPr lang="en-US" altLang="en-US" sz="3200" dirty="0">
                <a:solidFill>
                  <a:schemeClr val="bg1"/>
                </a:solidFill>
                <a:latin typeface="iA Writer Quattro S" pitchFamily="2" charset="0"/>
              </a:rPr>
              <a:t>/</a:t>
            </a: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3" name="Picture 2">
            <a:extLst>
              <a:ext uri="{FF2B5EF4-FFF2-40B4-BE49-F238E27FC236}">
                <a16:creationId xmlns:a16="http://schemas.microsoft.com/office/drawing/2014/main" id="{37413788-2FE7-E342-9C19-A36A66CAB87C}"/>
              </a:ext>
            </a:extLst>
          </p:cNvPr>
          <p:cNvPicPr>
            <a:picLocks noChangeAspect="1"/>
          </p:cNvPicPr>
          <p:nvPr/>
        </p:nvPicPr>
        <p:blipFill>
          <a:blip r:embed="rId2"/>
          <a:stretch>
            <a:fillRect/>
          </a:stretch>
        </p:blipFill>
        <p:spPr>
          <a:xfrm>
            <a:off x="0" y="1253901"/>
            <a:ext cx="9144000" cy="5000625"/>
          </a:xfrm>
          <a:prstGeom prst="rect">
            <a:avLst/>
          </a:prstGeom>
        </p:spPr>
      </p:pic>
      <p:sp>
        <p:nvSpPr>
          <p:cNvPr id="8" name="Donut 7">
            <a:extLst>
              <a:ext uri="{FF2B5EF4-FFF2-40B4-BE49-F238E27FC236}">
                <a16:creationId xmlns:a16="http://schemas.microsoft.com/office/drawing/2014/main" id="{E9A6F951-59E5-AD44-BD4F-DCEEB406E303}"/>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1745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E9C2FE0-BD6E-D840-A0E4-96FB3776883D}"/>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Alternative software</a:t>
            </a:r>
          </a:p>
        </p:txBody>
      </p:sp>
      <p:sp>
        <p:nvSpPr>
          <p:cNvPr id="2" name="TextBox 1">
            <a:extLst>
              <a:ext uri="{FF2B5EF4-FFF2-40B4-BE49-F238E27FC236}">
                <a16:creationId xmlns:a16="http://schemas.microsoft.com/office/drawing/2014/main" id="{4509EE1F-58A1-5F4C-998D-D423E466048B}"/>
              </a:ext>
            </a:extLst>
          </p:cNvPr>
          <p:cNvSpPr txBox="1"/>
          <p:nvPr/>
        </p:nvSpPr>
        <p:spPr>
          <a:xfrm>
            <a:off x="692150" y="908050"/>
            <a:ext cx="7493000" cy="5694363"/>
          </a:xfrm>
          <a:prstGeom prst="rect">
            <a:avLst/>
          </a:prstGeom>
          <a:noFill/>
        </p:spPr>
        <p:txBody>
          <a:bodyPr>
            <a:spAutoFit/>
          </a:bodyPr>
          <a:lstStyle/>
          <a:p>
            <a:pPr>
              <a:defRPr/>
            </a:pPr>
            <a:r>
              <a:rPr lang="en-US" sz="1300" dirty="0"/>
              <a:t>Several NGS virus detection software packages have been published since the HGP. Many focus on </a:t>
            </a:r>
            <a:r>
              <a:rPr lang="en-US" sz="1300" i="1" dirty="0"/>
              <a:t>k</a:t>
            </a:r>
            <a:r>
              <a:rPr lang="en-US" sz="1300" dirty="0"/>
              <a:t>-</a:t>
            </a:r>
            <a:r>
              <a:rPr lang="en-US" sz="1300" dirty="0" err="1"/>
              <a:t>mer</a:t>
            </a:r>
            <a:r>
              <a:rPr lang="en-US" sz="1300" dirty="0"/>
              <a:t> based analysis or lack translated alignments.</a:t>
            </a:r>
          </a:p>
          <a:p>
            <a:pPr>
              <a:defRPr/>
            </a:pPr>
            <a:endParaRPr lang="en-US" sz="1300" dirty="0"/>
          </a:p>
          <a:p>
            <a:pPr marL="285750" indent="-285750">
              <a:buFont typeface="Arial" panose="020B0604020202020204" pitchFamily="34" charset="0"/>
              <a:buChar char="•"/>
              <a:defRPr/>
            </a:pPr>
            <a:r>
              <a:rPr lang="en-US" sz="1300" b="1" u="sng" dirty="0"/>
              <a:t>Kraken2</a:t>
            </a:r>
            <a:r>
              <a:rPr lang="en-US" sz="1300" dirty="0"/>
              <a:t> --- Wood DE, </a:t>
            </a:r>
            <a:r>
              <a:rPr lang="en-US" sz="1300" dirty="0" err="1"/>
              <a:t>Salzberg</a:t>
            </a:r>
            <a:r>
              <a:rPr lang="en-US" sz="1300" dirty="0"/>
              <a:t> SL: Kraken: ultrafast metagenomic sequence classification using exact alignments. Genome Biology 2014, 15:R46.</a:t>
            </a:r>
          </a:p>
          <a:p>
            <a:pPr marL="285750" indent="-285750">
              <a:buFont typeface="Arial" panose="020B0604020202020204" pitchFamily="34" charset="0"/>
              <a:buChar char="•"/>
              <a:defRPr/>
            </a:pPr>
            <a:r>
              <a:rPr lang="en-US" sz="1300" b="1" u="sng" dirty="0"/>
              <a:t>MetaPhlAn2</a:t>
            </a:r>
            <a:r>
              <a:rPr lang="en-US" sz="1300" dirty="0"/>
              <a:t> --- Metagenomic microbial community profiling using unique clade-specific marker genes. Nicola </a:t>
            </a:r>
            <a:r>
              <a:rPr lang="en-US" sz="1300" dirty="0" err="1"/>
              <a:t>Segata</a:t>
            </a:r>
            <a:r>
              <a:rPr lang="en-US" sz="1300" dirty="0"/>
              <a:t>, Levi Waldron, Annalisa </a:t>
            </a:r>
            <a:r>
              <a:rPr lang="en-US" sz="1300" dirty="0" err="1"/>
              <a:t>Ballarini</a:t>
            </a:r>
            <a:r>
              <a:rPr lang="en-US" sz="1300" dirty="0"/>
              <a:t>, </a:t>
            </a:r>
            <a:r>
              <a:rPr lang="en-US" sz="1300" dirty="0" err="1"/>
              <a:t>Vagheesh</a:t>
            </a:r>
            <a:r>
              <a:rPr lang="en-US" sz="1300" dirty="0"/>
              <a:t> Narasimhan, Olivier </a:t>
            </a:r>
            <a:r>
              <a:rPr lang="en-US" sz="1300" dirty="0" err="1"/>
              <a:t>Jousson</a:t>
            </a:r>
            <a:r>
              <a:rPr lang="en-US" sz="1300" dirty="0"/>
              <a:t>, Curtis </a:t>
            </a:r>
            <a:r>
              <a:rPr lang="en-US" sz="1300" dirty="0" err="1"/>
              <a:t>Huttenhower</a:t>
            </a:r>
            <a:r>
              <a:rPr lang="en-US" sz="1300" dirty="0"/>
              <a:t>. Nature Methods, 8, 811–814, 2012</a:t>
            </a:r>
          </a:p>
          <a:p>
            <a:pPr marL="285750" indent="-285750">
              <a:buFont typeface="Arial" panose="020B0604020202020204" pitchFamily="34" charset="0"/>
              <a:buChar char="•"/>
              <a:defRPr/>
            </a:pPr>
            <a:r>
              <a:rPr lang="en-US" sz="1300" b="1" u="sng" dirty="0" err="1"/>
              <a:t>Taxonomer</a:t>
            </a:r>
            <a:r>
              <a:rPr lang="en-US" sz="1300" dirty="0"/>
              <a:t> --- </a:t>
            </a:r>
            <a:r>
              <a:rPr lang="en-US" sz="1300" dirty="0" err="1"/>
              <a:t>Flygare</a:t>
            </a:r>
            <a:r>
              <a:rPr lang="en-US" sz="1300" dirty="0"/>
              <a:t> S, </a:t>
            </a:r>
            <a:r>
              <a:rPr lang="en-US" sz="1300" dirty="0" err="1"/>
              <a:t>Simmon</a:t>
            </a:r>
            <a:r>
              <a:rPr lang="en-US" sz="1300" dirty="0"/>
              <a:t> K, Miller C, </a:t>
            </a:r>
            <a:r>
              <a:rPr lang="en-US" sz="1300" dirty="0" err="1"/>
              <a:t>Qiao</a:t>
            </a:r>
            <a:r>
              <a:rPr lang="en-US" sz="1300" dirty="0"/>
              <a:t> Y, Kennedy B, Di Sera T, Graf EH, Tardif KD, </a:t>
            </a:r>
            <a:r>
              <a:rPr lang="en-US" sz="1300" dirty="0" err="1"/>
              <a:t>Kapusta</a:t>
            </a:r>
            <a:r>
              <a:rPr lang="en-US" sz="1300" dirty="0"/>
              <a:t> A, Rynearson S, </a:t>
            </a:r>
            <a:r>
              <a:rPr lang="en-US" sz="1300" dirty="0" err="1"/>
              <a:t>Stockmann</a:t>
            </a:r>
            <a:r>
              <a:rPr lang="en-US" sz="1300" dirty="0"/>
              <a:t> C, Queen K, Tong S, </a:t>
            </a:r>
            <a:r>
              <a:rPr lang="en-US" sz="1300" dirty="0" err="1"/>
              <a:t>Voelkerding</a:t>
            </a:r>
            <a:r>
              <a:rPr lang="en-US" sz="1300" dirty="0"/>
              <a:t> KV, </a:t>
            </a:r>
            <a:r>
              <a:rPr lang="en-US" sz="1300" dirty="0" err="1"/>
              <a:t>Blaschke</a:t>
            </a:r>
            <a:r>
              <a:rPr lang="en-US" sz="1300" dirty="0"/>
              <a:t> A, </a:t>
            </a:r>
            <a:r>
              <a:rPr lang="en-US" sz="1300" dirty="0" err="1"/>
              <a:t>Byington</a:t>
            </a:r>
            <a:r>
              <a:rPr lang="en-US" sz="1300" dirty="0"/>
              <a:t> CL, Jain S, Pavia A, </a:t>
            </a:r>
            <a:r>
              <a:rPr lang="en-US" sz="1300" dirty="0" err="1"/>
              <a:t>Ampofo</a:t>
            </a:r>
            <a:r>
              <a:rPr lang="en-US" sz="1300" dirty="0"/>
              <a:t> K, </a:t>
            </a:r>
            <a:r>
              <a:rPr lang="en-US" sz="1300" dirty="0" err="1"/>
              <a:t>Eilbeck</a:t>
            </a:r>
            <a:r>
              <a:rPr lang="en-US" sz="1300" dirty="0"/>
              <a:t> K, Marth G, </a:t>
            </a:r>
            <a:r>
              <a:rPr lang="en-US" sz="1300" dirty="0" err="1"/>
              <a:t>Yandell</a:t>
            </a:r>
            <a:r>
              <a:rPr lang="en-US" sz="1300" dirty="0"/>
              <a:t> M, </a:t>
            </a:r>
            <a:r>
              <a:rPr lang="en-US" sz="1300" dirty="0" err="1"/>
              <a:t>Schlaberg</a:t>
            </a:r>
            <a:r>
              <a:rPr lang="en-US" sz="1300" dirty="0"/>
              <a:t> R. </a:t>
            </a:r>
            <a:r>
              <a:rPr lang="en-US" sz="1300" dirty="0" err="1"/>
              <a:t>Taxonomer</a:t>
            </a:r>
            <a:r>
              <a:rPr lang="en-US" sz="1300" dirty="0"/>
              <a:t>: an interactive metagenomics analysis portal for universal pathogen detection and host mRNA expression profiling. Genome Biol. 2016 May 26;17(1):111. </a:t>
            </a:r>
            <a:r>
              <a:rPr lang="en-US" sz="1300" dirty="0" err="1"/>
              <a:t>doi</a:t>
            </a:r>
            <a:r>
              <a:rPr lang="en-US" sz="1300" dirty="0"/>
              <a:t>: 10.1186/s13059-016-0969-1. PubMed PMID: 27224977</a:t>
            </a:r>
          </a:p>
          <a:p>
            <a:pPr marL="285750" indent="-285750">
              <a:buFont typeface="Arial" panose="020B0604020202020204" pitchFamily="34" charset="0"/>
              <a:buChar char="•"/>
              <a:defRPr/>
            </a:pPr>
            <a:r>
              <a:rPr lang="en-US" sz="1300" b="1" u="sng" dirty="0" err="1"/>
              <a:t>Virome</a:t>
            </a:r>
            <a:r>
              <a:rPr lang="en-US" sz="1300" b="1" u="sng" dirty="0"/>
              <a:t> Seeker </a:t>
            </a:r>
            <a:r>
              <a:rPr lang="en-US" sz="1300" dirty="0"/>
              <a:t>--- Zhao G, Wu G, Lim ES, Droit L, Krishnamurthy S, </a:t>
            </a:r>
            <a:r>
              <a:rPr lang="en-US" sz="1300" dirty="0" err="1"/>
              <a:t>Barouch</a:t>
            </a:r>
            <a:r>
              <a:rPr lang="en-US" sz="1300" dirty="0"/>
              <a:t> DH, Virgin HW, Wang D. </a:t>
            </a:r>
            <a:r>
              <a:rPr lang="en-US" sz="1300" dirty="0" err="1"/>
              <a:t>VirusSeeker</a:t>
            </a:r>
            <a:r>
              <a:rPr lang="en-US" sz="1300" dirty="0"/>
              <a:t>, a computational pipeline for virus discovery and </a:t>
            </a:r>
            <a:r>
              <a:rPr lang="en-US" sz="1300" dirty="0" err="1"/>
              <a:t>virome</a:t>
            </a:r>
            <a:r>
              <a:rPr lang="en-US" sz="1300" dirty="0"/>
              <a:t> composition analysis. Virology. 2017 Mar;503:21-30. </a:t>
            </a:r>
            <a:r>
              <a:rPr lang="en-US" sz="1300" dirty="0" err="1"/>
              <a:t>doi</a:t>
            </a:r>
            <a:r>
              <a:rPr lang="en-US" sz="1300" dirty="0"/>
              <a:t>: 10.1016/j.virol.2017.01.005. </a:t>
            </a:r>
            <a:r>
              <a:rPr lang="en-US" sz="1300" dirty="0" err="1"/>
              <a:t>Epub</a:t>
            </a:r>
            <a:r>
              <a:rPr lang="en-US" sz="1300" dirty="0"/>
              <a:t> 2017 Jan 18. PubMed PMID: 28110145</a:t>
            </a:r>
          </a:p>
          <a:p>
            <a:pPr marL="285750" indent="-285750">
              <a:buFont typeface="Arial" panose="020B0604020202020204" pitchFamily="34" charset="0"/>
              <a:buChar char="•"/>
              <a:defRPr/>
            </a:pPr>
            <a:r>
              <a:rPr lang="en-US" sz="1300" u="sng" dirty="0"/>
              <a:t> </a:t>
            </a:r>
            <a:r>
              <a:rPr lang="en-US" sz="1300" b="1" u="sng" dirty="0" err="1"/>
              <a:t>VirFinder</a:t>
            </a:r>
            <a:r>
              <a:rPr lang="en-US" sz="1300" u="sng" dirty="0"/>
              <a:t> </a:t>
            </a:r>
            <a:r>
              <a:rPr lang="en-US" sz="1300" dirty="0"/>
              <a:t>--- Ren J, </a:t>
            </a:r>
            <a:r>
              <a:rPr lang="en-US" sz="1300" dirty="0" err="1"/>
              <a:t>Ahlgren</a:t>
            </a:r>
            <a:r>
              <a:rPr lang="en-US" sz="1300" dirty="0"/>
              <a:t> NA, Lu YY, Fuhrman JA, Sun F. </a:t>
            </a:r>
            <a:r>
              <a:rPr lang="en-US" sz="1300" dirty="0" err="1"/>
              <a:t>VirFinder</a:t>
            </a:r>
            <a:r>
              <a:rPr lang="en-US" sz="1300" dirty="0"/>
              <a:t>: a novel k-</a:t>
            </a:r>
            <a:r>
              <a:rPr lang="en-US" sz="1300" dirty="0" err="1"/>
              <a:t>mer</a:t>
            </a:r>
            <a:r>
              <a:rPr lang="en-US" sz="1300" dirty="0"/>
              <a:t> based tool for identifying viral sequences from assembled metagenomic data. Microbiome. 2017 Jul 6;5(1):69. </a:t>
            </a:r>
            <a:r>
              <a:rPr lang="en-US" sz="1300" dirty="0" err="1"/>
              <a:t>doi</a:t>
            </a:r>
            <a:r>
              <a:rPr lang="en-US" sz="1300" dirty="0"/>
              <a:t>: 10.1186/s40168-017-0283-5. PubMed PMID: 28683828</a:t>
            </a:r>
          </a:p>
          <a:p>
            <a:pPr marL="285750" indent="-285750">
              <a:buFont typeface="Arial" panose="020B0604020202020204" pitchFamily="34" charset="0"/>
              <a:buChar char="•"/>
              <a:defRPr/>
            </a:pPr>
            <a:r>
              <a:rPr lang="en-US" sz="1300" b="1" u="sng" dirty="0"/>
              <a:t>SURPI</a:t>
            </a:r>
            <a:r>
              <a:rPr lang="en-US" sz="1300" dirty="0"/>
              <a:t> --- </a:t>
            </a:r>
            <a:r>
              <a:rPr lang="en-US" sz="1300" dirty="0" err="1"/>
              <a:t>Naccache</a:t>
            </a:r>
            <a:r>
              <a:rPr lang="en-US" sz="1300" dirty="0"/>
              <a:t> SN, </a:t>
            </a:r>
            <a:r>
              <a:rPr lang="en-US" sz="1300" dirty="0" err="1"/>
              <a:t>Federman</a:t>
            </a:r>
            <a:r>
              <a:rPr lang="en-US" sz="1300" dirty="0"/>
              <a:t> S, </a:t>
            </a:r>
            <a:r>
              <a:rPr lang="en-US" sz="1300" dirty="0" err="1"/>
              <a:t>Veeraraghavan</a:t>
            </a:r>
            <a:r>
              <a:rPr lang="en-US" sz="1300" dirty="0"/>
              <a:t> N, </a:t>
            </a:r>
            <a:r>
              <a:rPr lang="en-US" sz="1300" dirty="0" err="1"/>
              <a:t>Zaharia</a:t>
            </a:r>
            <a:r>
              <a:rPr lang="en-US" sz="1300" dirty="0"/>
              <a:t> M, Lee D, </a:t>
            </a:r>
            <a:r>
              <a:rPr lang="en-US" sz="1300" dirty="0" err="1"/>
              <a:t>Samayoa</a:t>
            </a:r>
            <a:r>
              <a:rPr lang="en-US" sz="1300" dirty="0"/>
              <a:t> E, Bouquet J, </a:t>
            </a:r>
            <a:r>
              <a:rPr lang="en-US" sz="1300" dirty="0" err="1"/>
              <a:t>Greninger</a:t>
            </a:r>
            <a:r>
              <a:rPr lang="en-US" sz="1300" dirty="0"/>
              <a:t> AL, </a:t>
            </a:r>
            <a:r>
              <a:rPr lang="en-US" sz="1300" dirty="0" err="1"/>
              <a:t>Luk</a:t>
            </a:r>
            <a:r>
              <a:rPr lang="en-US" sz="1300" dirty="0"/>
              <a:t> KC, </a:t>
            </a:r>
            <a:r>
              <a:rPr lang="en-US" sz="1300" dirty="0" err="1"/>
              <a:t>Enge</a:t>
            </a:r>
            <a:r>
              <a:rPr lang="en-US" sz="1300" dirty="0"/>
              <a:t> B, </a:t>
            </a:r>
            <a:r>
              <a:rPr lang="en-US" sz="1300" dirty="0" err="1"/>
              <a:t>Wadford</a:t>
            </a:r>
            <a:r>
              <a:rPr lang="en-US" sz="1300" dirty="0"/>
              <a:t> DA, Messenger SL, </a:t>
            </a:r>
            <a:r>
              <a:rPr lang="en-US" sz="1300" dirty="0" err="1"/>
              <a:t>Genrich</a:t>
            </a:r>
            <a:r>
              <a:rPr lang="en-US" sz="1300" dirty="0"/>
              <a:t> GL, Pellegrino K, </a:t>
            </a:r>
            <a:r>
              <a:rPr lang="en-US" sz="1300" dirty="0" err="1"/>
              <a:t>Grard</a:t>
            </a:r>
            <a:r>
              <a:rPr lang="en-US" sz="1300" dirty="0"/>
              <a:t> G, Leroy E, Schneider BS, Fair JN, Martínez MA, Isa P, Crump JA, </a:t>
            </a:r>
            <a:r>
              <a:rPr lang="en-US" sz="1300" dirty="0" err="1"/>
              <a:t>DeRisi</a:t>
            </a:r>
            <a:r>
              <a:rPr lang="en-US" sz="1300" dirty="0"/>
              <a:t> JL, </a:t>
            </a:r>
            <a:r>
              <a:rPr lang="en-US" sz="1300" dirty="0" err="1"/>
              <a:t>Sittler</a:t>
            </a:r>
            <a:r>
              <a:rPr lang="en-US" sz="1300" dirty="0"/>
              <a:t> T, Hackett J Jr, Miller S, Chiu CY. A cloud-compatible bioinformatics pipeline for </a:t>
            </a:r>
            <a:r>
              <a:rPr lang="en-US" sz="1300" dirty="0" err="1"/>
              <a:t>ultrarapid</a:t>
            </a:r>
            <a:r>
              <a:rPr lang="en-US" sz="1300" dirty="0"/>
              <a:t> pathogen identification from next-generation sequencing of clinical samples. Genome Res. 2014 Jul;24(7):1180-92. </a:t>
            </a:r>
            <a:r>
              <a:rPr lang="en-US" sz="1300" dirty="0" err="1"/>
              <a:t>doi</a:t>
            </a:r>
            <a:r>
              <a:rPr lang="en-US" sz="1300" dirty="0"/>
              <a:t>: 10.1101/gr.171934.113. </a:t>
            </a:r>
            <a:r>
              <a:rPr lang="en-US" sz="1300" dirty="0" err="1"/>
              <a:t>Epub</a:t>
            </a:r>
            <a:r>
              <a:rPr lang="en-US" sz="1300" dirty="0"/>
              <a:t> 2014 Jun 4. PubMed PMID: 24899342</a:t>
            </a:r>
          </a:p>
        </p:txBody>
      </p:sp>
      <p:sp>
        <p:nvSpPr>
          <p:cNvPr id="5" name="TextBox 4">
            <a:extLst>
              <a:ext uri="{FF2B5EF4-FFF2-40B4-BE49-F238E27FC236}">
                <a16:creationId xmlns:a16="http://schemas.microsoft.com/office/drawing/2014/main" id="{82A99A8D-99AC-724F-BFB1-7D6FC8C1DE13}"/>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6" name="TextBox 1">
            <a:extLst>
              <a:ext uri="{FF2B5EF4-FFF2-40B4-BE49-F238E27FC236}">
                <a16:creationId xmlns:a16="http://schemas.microsoft.com/office/drawing/2014/main" id="{E05B7716-209A-EF4F-BE1A-EADE3B924C75}"/>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7" name="Donut 6">
            <a:extLst>
              <a:ext uri="{FF2B5EF4-FFF2-40B4-BE49-F238E27FC236}">
                <a16:creationId xmlns:a16="http://schemas.microsoft.com/office/drawing/2014/main" id="{05203B79-FB98-E845-9A24-D971B98A4AE3}"/>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92326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A9F4079-98E7-9D4D-9306-BABDA86F15C9}"/>
              </a:ext>
            </a:extLst>
          </p:cNvPr>
          <p:cNvSpPr>
            <a:spLocks noGrp="1" noChangeArrowheads="1"/>
          </p:cNvSpPr>
          <p:nvPr>
            <p:ph type="title"/>
          </p:nvPr>
        </p:nvSpPr>
        <p:spPr>
          <a:xfrm>
            <a:off x="323850" y="44450"/>
            <a:ext cx="8229600" cy="863600"/>
          </a:xfrm>
        </p:spPr>
        <p:txBody>
          <a:bodyPr/>
          <a:lstStyle/>
          <a:p>
            <a:pPr algn="l" eaLnBrk="1" hangingPunct="1"/>
            <a:r>
              <a:rPr lang="en-US" altLang="en-US" sz="3600" dirty="0">
                <a:solidFill>
                  <a:schemeClr val="bg1"/>
                </a:solidFill>
                <a:latin typeface="iA Writer Quattro S" pitchFamily="2" charset="0"/>
              </a:rPr>
              <a:t>Computational burden and costs</a:t>
            </a:r>
          </a:p>
        </p:txBody>
      </p:sp>
      <p:sp>
        <p:nvSpPr>
          <p:cNvPr id="19460" name="Content Placeholder 2">
            <a:extLst>
              <a:ext uri="{FF2B5EF4-FFF2-40B4-BE49-F238E27FC236}">
                <a16:creationId xmlns:a16="http://schemas.microsoft.com/office/drawing/2014/main" id="{F483DEAF-236F-4141-980C-4160F4D0EB3C}"/>
              </a:ext>
            </a:extLst>
          </p:cNvPr>
          <p:cNvSpPr>
            <a:spLocks noGrp="1" noChangeArrowheads="1"/>
          </p:cNvSpPr>
          <p:nvPr>
            <p:ph idx="1"/>
          </p:nvPr>
        </p:nvSpPr>
        <p:spPr>
          <a:xfrm>
            <a:off x="457200" y="1052513"/>
            <a:ext cx="8229600" cy="5073650"/>
          </a:xfrm>
        </p:spPr>
        <p:txBody>
          <a:bodyPr/>
          <a:lstStyle/>
          <a:p>
            <a:r>
              <a:rPr lang="en-US" altLang="en-US" sz="2000"/>
              <a:t>Disk space:</a:t>
            </a:r>
          </a:p>
          <a:p>
            <a:pPr lvl="1"/>
            <a:r>
              <a:rPr lang="en-US" altLang="en-US" sz="2000"/>
              <a:t>active/spinning</a:t>
            </a:r>
          </a:p>
          <a:p>
            <a:pPr lvl="1"/>
            <a:r>
              <a:rPr lang="en-US" altLang="en-US" sz="2000"/>
              <a:t>cold storage (access-only)</a:t>
            </a:r>
          </a:p>
          <a:p>
            <a:pPr lvl="1"/>
            <a:r>
              <a:rPr lang="en-US" altLang="en-US" sz="2000"/>
              <a:t>high-speed (database access)</a:t>
            </a:r>
          </a:p>
          <a:p>
            <a:pPr lvl="1"/>
            <a:r>
              <a:rPr lang="en-US" altLang="en-US" sz="2000"/>
              <a:t>archival (tape backup)</a:t>
            </a:r>
          </a:p>
          <a:p>
            <a:r>
              <a:rPr lang="en-US" altLang="en-US" sz="2000"/>
              <a:t>Memory (RAM)</a:t>
            </a:r>
          </a:p>
          <a:p>
            <a:r>
              <a:rPr lang="en-US" altLang="en-US" sz="2000"/>
              <a:t>Parallel computing support (e.g. Platform LSF)</a:t>
            </a:r>
          </a:p>
          <a:p>
            <a:r>
              <a:rPr lang="en-US" altLang="en-US" sz="2000"/>
              <a:t>Platform (OS) support</a:t>
            </a:r>
          </a:p>
          <a:p>
            <a:r>
              <a:rPr lang="en-US" altLang="en-US" sz="2000"/>
              <a:t>Installed dependencies and software requirements</a:t>
            </a:r>
          </a:p>
          <a:p>
            <a:r>
              <a:rPr lang="en-US" altLang="en-US" sz="2000"/>
              <a:t>Versioned software</a:t>
            </a:r>
          </a:p>
          <a:p>
            <a:r>
              <a:rPr lang="en-US" altLang="en-US" sz="2000"/>
              <a:t>Ancillary database support</a:t>
            </a:r>
          </a:p>
          <a:p>
            <a:r>
              <a:rPr lang="en-US" altLang="en-US" sz="2000"/>
              <a:t>Computation: CPU speed, number of cores</a:t>
            </a:r>
          </a:p>
          <a:p>
            <a:r>
              <a:rPr lang="en-US" altLang="en-US" sz="2000"/>
              <a:t>Network: sftp, ssh, or VPN remote access</a:t>
            </a:r>
          </a:p>
          <a:p>
            <a:r>
              <a:rPr lang="en-US" altLang="en-US" sz="2000"/>
              <a:t>Security and privacy</a:t>
            </a:r>
          </a:p>
        </p:txBody>
      </p:sp>
      <p:sp>
        <p:nvSpPr>
          <p:cNvPr id="5" name="TextBox 4">
            <a:extLst>
              <a:ext uri="{FF2B5EF4-FFF2-40B4-BE49-F238E27FC236}">
                <a16:creationId xmlns:a16="http://schemas.microsoft.com/office/drawing/2014/main" id="{88747BF8-B5AF-4D40-A0F7-205867737C3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6" name="TextBox 1">
            <a:extLst>
              <a:ext uri="{FF2B5EF4-FFF2-40B4-BE49-F238E27FC236}">
                <a16:creationId xmlns:a16="http://schemas.microsoft.com/office/drawing/2014/main" id="{03B250DD-8562-EF40-A2CA-BE2A0F7B1D79}"/>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7" name="Donut 6">
            <a:extLst>
              <a:ext uri="{FF2B5EF4-FFF2-40B4-BE49-F238E27FC236}">
                <a16:creationId xmlns:a16="http://schemas.microsoft.com/office/drawing/2014/main" id="{2ABFB3E0-7830-6043-82A2-89097824FA5B}"/>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3936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2BEA221-ADCF-2C4A-A334-7740FC52B28C}"/>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HMP: </a:t>
            </a:r>
            <a:r>
              <a:rPr lang="en-US" altLang="en-US" sz="4000" dirty="0" err="1">
                <a:solidFill>
                  <a:schemeClr val="bg1"/>
                </a:solidFill>
                <a:latin typeface="iA Writer Quattro S" pitchFamily="2" charset="0"/>
              </a:rPr>
              <a:t>Virome</a:t>
            </a:r>
            <a:r>
              <a:rPr lang="en-US" altLang="en-US" sz="4000" dirty="0">
                <a:solidFill>
                  <a:schemeClr val="bg1"/>
                </a:solidFill>
                <a:latin typeface="iA Writer Quattro S" pitchFamily="2" charset="0"/>
              </a:rPr>
              <a:t> Pipeline</a:t>
            </a:r>
          </a:p>
        </p:txBody>
      </p:sp>
      <p:pic>
        <p:nvPicPr>
          <p:cNvPr id="34820" name="Picture 2">
            <a:extLst>
              <a:ext uri="{FF2B5EF4-FFF2-40B4-BE49-F238E27FC236}">
                <a16:creationId xmlns:a16="http://schemas.microsoft.com/office/drawing/2014/main" id="{3B0FE0FD-D221-7D40-AE3B-13BAE8570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520950"/>
            <a:ext cx="2706687"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3">
            <a:extLst>
              <a:ext uri="{FF2B5EF4-FFF2-40B4-BE49-F238E27FC236}">
                <a16:creationId xmlns:a16="http://schemas.microsoft.com/office/drawing/2014/main" id="{E6A7B88D-4804-364E-9FCB-65E01E1BAFC9}"/>
              </a:ext>
            </a:extLst>
          </p:cNvPr>
          <p:cNvSpPr txBox="1">
            <a:spLocks noChangeArrowheads="1"/>
          </p:cNvSpPr>
          <p:nvPr/>
        </p:nvSpPr>
        <p:spPr bwMode="auto">
          <a:xfrm>
            <a:off x="4015401" y="1664450"/>
            <a:ext cx="4321175"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dirty="0">
                <a:latin typeface="iA Writer Quattro S" pitchFamily="2" charset="0"/>
              </a:rPr>
              <a:t>Wylie KM</a:t>
            </a:r>
            <a:r>
              <a:rPr lang="en-US" altLang="en-US" sz="1000" dirty="0">
                <a:latin typeface="iA Writer Quattro S" pitchFamily="2" charset="0"/>
              </a:rPr>
              <a:t>, </a:t>
            </a:r>
            <a:r>
              <a:rPr lang="en-US" altLang="en-US" sz="1000" dirty="0" err="1">
                <a:latin typeface="iA Writer Quattro S" pitchFamily="2" charset="0"/>
              </a:rPr>
              <a:t>Mihindukulasuriya</a:t>
            </a:r>
            <a:r>
              <a:rPr lang="en-US" altLang="en-US" sz="1000" dirty="0">
                <a:latin typeface="iA Writer Quattro S" pitchFamily="2" charset="0"/>
              </a:rPr>
              <a:t> KA, Zhou Y, </a:t>
            </a:r>
            <a:r>
              <a:rPr lang="en-US" altLang="en-US" sz="1000" dirty="0" err="1">
                <a:latin typeface="iA Writer Quattro S" pitchFamily="2" charset="0"/>
              </a:rPr>
              <a:t>Sodergren</a:t>
            </a:r>
            <a:r>
              <a:rPr lang="en-US" altLang="en-US" sz="1000" dirty="0">
                <a:latin typeface="iA Writer Quattro S" pitchFamily="2" charset="0"/>
              </a:rPr>
              <a:t> E, Storch GA, Weinstock GM. Metagenomic analysis of double-stranded DNA viruses in healthy adults. BMC Biol. BioMed Central Ltd; 2014;12(1):71.</a:t>
            </a:r>
          </a:p>
          <a:p>
            <a:pPr>
              <a:spcBef>
                <a:spcPct val="0"/>
              </a:spcBef>
            </a:pPr>
            <a:r>
              <a:rPr lang="en-US" altLang="en-US" sz="1000" b="1" dirty="0">
                <a:latin typeface="iA Writer Quattro S" pitchFamily="2" charset="0"/>
              </a:rPr>
              <a:t>Wylie KM</a:t>
            </a:r>
            <a:r>
              <a:rPr lang="en-US" altLang="en-US" sz="1000" dirty="0">
                <a:latin typeface="iA Writer Quattro S" pitchFamily="2" charset="0"/>
              </a:rPr>
              <a:t>, </a:t>
            </a:r>
            <a:r>
              <a:rPr lang="en-US" altLang="en-US" sz="1000" dirty="0" err="1">
                <a:latin typeface="iA Writer Quattro S" pitchFamily="2" charset="0"/>
              </a:rPr>
              <a:t>Mihindukulasuriya</a:t>
            </a:r>
            <a:r>
              <a:rPr lang="en-US" altLang="en-US" sz="1000" dirty="0">
                <a:latin typeface="iA Writer Quattro S" pitchFamily="2" charset="0"/>
              </a:rPr>
              <a:t> KA, </a:t>
            </a:r>
            <a:r>
              <a:rPr lang="en-US" altLang="en-US" sz="1000" dirty="0" err="1">
                <a:latin typeface="iA Writer Quattro S" pitchFamily="2" charset="0"/>
              </a:rPr>
              <a:t>Sodergren</a:t>
            </a:r>
            <a:r>
              <a:rPr lang="en-US" altLang="en-US" sz="1000" dirty="0">
                <a:latin typeface="iA Writer Quattro S" pitchFamily="2" charset="0"/>
              </a:rPr>
              <a:t> E, Weinstock GM, Storch GA. Sequence analysis of the human </a:t>
            </a:r>
            <a:r>
              <a:rPr lang="en-US" altLang="en-US" sz="1000" dirty="0" err="1">
                <a:latin typeface="iA Writer Quattro S" pitchFamily="2" charset="0"/>
              </a:rPr>
              <a:t>virome</a:t>
            </a:r>
            <a:r>
              <a:rPr lang="en-US" altLang="en-US" sz="1000" dirty="0">
                <a:latin typeface="iA Writer Quattro S" pitchFamily="2" charset="0"/>
              </a:rPr>
              <a:t> in febrile and afebrile children. </a:t>
            </a:r>
            <a:r>
              <a:rPr lang="en-US" altLang="en-US" sz="1000" dirty="0" err="1">
                <a:latin typeface="iA Writer Quattro S" pitchFamily="2" charset="0"/>
              </a:rPr>
              <a:t>PLoS</a:t>
            </a:r>
            <a:r>
              <a:rPr lang="en-US" altLang="en-US" sz="1000" dirty="0">
                <a:latin typeface="iA Writer Quattro S" pitchFamily="2" charset="0"/>
              </a:rPr>
              <a:t> One. 2012;7(6):e27735. </a:t>
            </a:r>
            <a:r>
              <a:rPr lang="en-US" altLang="en-US" sz="1000" dirty="0" err="1">
                <a:latin typeface="iA Writer Quattro S" pitchFamily="2" charset="0"/>
              </a:rPr>
              <a:t>doi</a:t>
            </a:r>
            <a:r>
              <a:rPr lang="en-US" altLang="en-US" sz="1000" dirty="0">
                <a:latin typeface="iA Writer Quattro S" pitchFamily="2" charset="0"/>
              </a:rPr>
              <a:t>: 10.1371/journal.pone.0027735. </a:t>
            </a:r>
            <a:r>
              <a:rPr lang="en-US" altLang="en-US" sz="1000" dirty="0" err="1">
                <a:latin typeface="iA Writer Quattro S" pitchFamily="2" charset="0"/>
              </a:rPr>
              <a:t>Epub</a:t>
            </a:r>
            <a:r>
              <a:rPr lang="en-US" altLang="en-US" sz="1000" dirty="0">
                <a:latin typeface="iA Writer Quattro S" pitchFamily="2" charset="0"/>
              </a:rPr>
              <a:t> 2012 Jun</a:t>
            </a:r>
          </a:p>
          <a:p>
            <a:pPr>
              <a:spcBef>
                <a:spcPct val="0"/>
              </a:spcBef>
            </a:pPr>
            <a:r>
              <a:rPr lang="en-US" altLang="en-US" sz="1000" b="1" dirty="0">
                <a:latin typeface="iA Writer Quattro S" pitchFamily="2" charset="0"/>
              </a:rPr>
              <a:t>Wylie TN, Wylie KM</a:t>
            </a:r>
            <a:r>
              <a:rPr lang="en-US" altLang="en-US" sz="1000" dirty="0">
                <a:latin typeface="iA Writer Quattro S" pitchFamily="2" charset="0"/>
              </a:rPr>
              <a:t>, Herter BN, Storch GA. Enhanced </a:t>
            </a:r>
            <a:r>
              <a:rPr lang="en-US" altLang="en-US" sz="1000" dirty="0" err="1">
                <a:latin typeface="iA Writer Quattro S" pitchFamily="2" charset="0"/>
              </a:rPr>
              <a:t>virome</a:t>
            </a:r>
            <a:r>
              <a:rPr lang="en-US" altLang="en-US" sz="1000" dirty="0">
                <a:latin typeface="iA Writer Quattro S" pitchFamily="2" charset="0"/>
              </a:rPr>
              <a:t> sequencing using targeted sequence capture. Genome Res. 2015 Dec;25(12):1910-20. </a:t>
            </a:r>
            <a:r>
              <a:rPr lang="en-US" altLang="en-US" sz="1000" dirty="0" err="1">
                <a:latin typeface="iA Writer Quattro S" pitchFamily="2" charset="0"/>
              </a:rPr>
              <a:t>doi</a:t>
            </a:r>
            <a:r>
              <a:rPr lang="en-US" altLang="en-US" sz="1000" dirty="0">
                <a:latin typeface="iA Writer Quattro S" pitchFamily="2" charset="0"/>
              </a:rPr>
              <a:t>: 10.1101/gr.191049.115. </a:t>
            </a:r>
            <a:r>
              <a:rPr lang="en-US" altLang="en-US" sz="1000" dirty="0" err="1">
                <a:latin typeface="iA Writer Quattro S" pitchFamily="2" charset="0"/>
              </a:rPr>
              <a:t>Epub</a:t>
            </a:r>
            <a:r>
              <a:rPr lang="en-US" altLang="en-US" sz="1000" dirty="0">
                <a:latin typeface="iA Writer Quattro S" pitchFamily="2" charset="0"/>
              </a:rPr>
              <a:t> 2015 Sep 22.</a:t>
            </a:r>
          </a:p>
          <a:p>
            <a:pPr>
              <a:spcBef>
                <a:spcPct val="0"/>
              </a:spcBef>
            </a:pPr>
            <a:r>
              <a:rPr lang="en-US" altLang="en-US" sz="1000" dirty="0">
                <a:latin typeface="iA Writer Quattro S" pitchFamily="2" charset="0"/>
              </a:rPr>
              <a:t>Holtz LR, Wylie KM, </a:t>
            </a:r>
            <a:r>
              <a:rPr lang="en-US" altLang="en-US" sz="1000" dirty="0" err="1">
                <a:latin typeface="iA Writer Quattro S" pitchFamily="2" charset="0"/>
              </a:rPr>
              <a:t>Sodergren</a:t>
            </a:r>
            <a:r>
              <a:rPr lang="en-US" altLang="en-US" sz="1000" dirty="0">
                <a:latin typeface="iA Writer Quattro S" pitchFamily="2" charset="0"/>
              </a:rPr>
              <a:t> E, Jiang Y, Franz CJ, Weinstock GM, Storch GA,  Wang D. </a:t>
            </a:r>
            <a:r>
              <a:rPr lang="en-US" altLang="en-US" sz="1000" dirty="0" err="1">
                <a:latin typeface="iA Writer Quattro S" pitchFamily="2" charset="0"/>
              </a:rPr>
              <a:t>Astrovirus</a:t>
            </a:r>
            <a:r>
              <a:rPr lang="en-US" altLang="en-US" sz="1000" dirty="0">
                <a:latin typeface="iA Writer Quattro S" pitchFamily="2" charset="0"/>
              </a:rPr>
              <a:t> MLB2 viremia in febrile child. </a:t>
            </a:r>
            <a:r>
              <a:rPr lang="en-US" altLang="en-US" sz="1000" dirty="0" err="1">
                <a:latin typeface="iA Writer Quattro S" pitchFamily="2" charset="0"/>
              </a:rPr>
              <a:t>Emerg</a:t>
            </a:r>
            <a:r>
              <a:rPr lang="en-US" altLang="en-US" sz="1000" dirty="0">
                <a:latin typeface="iA Writer Quattro S" pitchFamily="2" charset="0"/>
              </a:rPr>
              <a:t> Infect Dis. 2011 Nov;17(11):2050-2.</a:t>
            </a:r>
          </a:p>
          <a:p>
            <a:pPr>
              <a:spcBef>
                <a:spcPct val="0"/>
              </a:spcBef>
            </a:pPr>
            <a:r>
              <a:rPr lang="en-US" altLang="en-US" sz="1000" dirty="0" err="1">
                <a:latin typeface="iA Writer Quattro S" pitchFamily="2" charset="0"/>
              </a:rPr>
              <a:t>McElvania</a:t>
            </a:r>
            <a:r>
              <a:rPr lang="en-US" altLang="en-US" sz="1000" dirty="0">
                <a:latin typeface="iA Writer Quattro S" pitchFamily="2" charset="0"/>
              </a:rPr>
              <a:t> </a:t>
            </a:r>
            <a:r>
              <a:rPr lang="en-US" altLang="en-US" sz="1000" dirty="0" err="1">
                <a:latin typeface="iA Writer Quattro S" pitchFamily="2" charset="0"/>
              </a:rPr>
              <a:t>TeKippe</a:t>
            </a:r>
            <a:r>
              <a:rPr lang="en-US" altLang="en-US" sz="1000" dirty="0">
                <a:latin typeface="iA Writer Quattro S" pitchFamily="2" charset="0"/>
              </a:rPr>
              <a:t> E, </a:t>
            </a:r>
            <a:r>
              <a:rPr lang="en-US" altLang="en-US" sz="1000" b="1" dirty="0">
                <a:latin typeface="iA Writer Quattro S" pitchFamily="2" charset="0"/>
              </a:rPr>
              <a:t>Wylie KM</a:t>
            </a:r>
            <a:r>
              <a:rPr lang="en-US" altLang="en-US" sz="1000" dirty="0">
                <a:latin typeface="iA Writer Quattro S" pitchFamily="2" charset="0"/>
              </a:rPr>
              <a:t>, </a:t>
            </a:r>
            <a:r>
              <a:rPr lang="en-US" altLang="en-US" sz="1000" dirty="0" err="1">
                <a:latin typeface="iA Writer Quattro S" pitchFamily="2" charset="0"/>
              </a:rPr>
              <a:t>Deych</a:t>
            </a:r>
            <a:r>
              <a:rPr lang="en-US" altLang="en-US" sz="1000" dirty="0">
                <a:latin typeface="iA Writer Quattro S" pitchFamily="2" charset="0"/>
              </a:rPr>
              <a:t> E, </a:t>
            </a:r>
            <a:r>
              <a:rPr lang="en-US" altLang="en-US" sz="1000" dirty="0" err="1">
                <a:latin typeface="iA Writer Quattro S" pitchFamily="2" charset="0"/>
              </a:rPr>
              <a:t>Sodergren</a:t>
            </a:r>
            <a:r>
              <a:rPr lang="en-US" altLang="en-US" sz="1000" dirty="0">
                <a:latin typeface="iA Writer Quattro S" pitchFamily="2" charset="0"/>
              </a:rPr>
              <a:t> E, Weinstock G, Storch GA.  Increased prevalence of </a:t>
            </a:r>
            <a:r>
              <a:rPr lang="en-US" altLang="en-US" sz="1000" dirty="0" err="1">
                <a:latin typeface="iA Writer Quattro S" pitchFamily="2" charset="0"/>
              </a:rPr>
              <a:t>anellovirus</a:t>
            </a:r>
            <a:r>
              <a:rPr lang="en-US" altLang="en-US" sz="1000" dirty="0">
                <a:latin typeface="iA Writer Quattro S" pitchFamily="2" charset="0"/>
              </a:rPr>
              <a:t> in pediatric patients with fever. </a:t>
            </a:r>
            <a:r>
              <a:rPr lang="en-US" altLang="en-US" sz="1000" dirty="0" err="1">
                <a:latin typeface="iA Writer Quattro S" pitchFamily="2" charset="0"/>
              </a:rPr>
              <a:t>PLoS</a:t>
            </a:r>
            <a:r>
              <a:rPr lang="en-US" altLang="en-US" sz="1000" dirty="0">
                <a:latin typeface="iA Writer Quattro S" pitchFamily="2" charset="0"/>
              </a:rPr>
              <a:t> One. 2012;7(11):e50937. </a:t>
            </a:r>
            <a:r>
              <a:rPr lang="en-US" altLang="en-US" sz="1000" dirty="0" err="1">
                <a:latin typeface="iA Writer Quattro S" pitchFamily="2" charset="0"/>
              </a:rPr>
              <a:t>doi</a:t>
            </a:r>
            <a:r>
              <a:rPr lang="en-US" altLang="en-US" sz="1000" dirty="0">
                <a:latin typeface="iA Writer Quattro S" pitchFamily="2" charset="0"/>
              </a:rPr>
              <a:t>: 10.1371/journal.pone.0050937. </a:t>
            </a:r>
            <a:r>
              <a:rPr lang="en-US" altLang="en-US" sz="1000" dirty="0" err="1">
                <a:latin typeface="iA Writer Quattro S" pitchFamily="2" charset="0"/>
              </a:rPr>
              <a:t>Epub</a:t>
            </a:r>
            <a:r>
              <a:rPr lang="en-US" altLang="en-US" sz="1000" dirty="0">
                <a:latin typeface="iA Writer Quattro S" pitchFamily="2" charset="0"/>
              </a:rPr>
              <a:t> 2012 Nov 30. PubMed PMID: 23226428; PubMed Central PMCID: PMC3511395.</a:t>
            </a:r>
            <a:endParaRPr lang="en-US" altLang="en-US" sz="1000" i="1" dirty="0">
              <a:latin typeface="iA Writer Quattro S" pitchFamily="2" charset="0"/>
            </a:endParaRPr>
          </a:p>
          <a:p>
            <a:pPr>
              <a:spcBef>
                <a:spcPct val="0"/>
              </a:spcBef>
            </a:pPr>
            <a:endParaRPr lang="en-US" altLang="en-US" sz="1000" dirty="0">
              <a:latin typeface="iA Writer Quattro S" pitchFamily="2" charset="0"/>
            </a:endParaRPr>
          </a:p>
        </p:txBody>
      </p:sp>
      <p:sp>
        <p:nvSpPr>
          <p:cNvPr id="34822" name="TextBox 4">
            <a:extLst>
              <a:ext uri="{FF2B5EF4-FFF2-40B4-BE49-F238E27FC236}">
                <a16:creationId xmlns:a16="http://schemas.microsoft.com/office/drawing/2014/main" id="{4AE1C93A-E24C-2345-A533-3A271BBA8269}"/>
              </a:ext>
            </a:extLst>
          </p:cNvPr>
          <p:cNvSpPr txBox="1">
            <a:spLocks noChangeArrowheads="1"/>
          </p:cNvSpPr>
          <p:nvPr/>
        </p:nvSpPr>
        <p:spPr bwMode="auto">
          <a:xfrm>
            <a:off x="1819275" y="2120900"/>
            <a:ext cx="1658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ca. 2010-2012</a:t>
            </a:r>
          </a:p>
        </p:txBody>
      </p:sp>
      <p:sp>
        <p:nvSpPr>
          <p:cNvPr id="34823" name="TextBox 5">
            <a:extLst>
              <a:ext uri="{FF2B5EF4-FFF2-40B4-BE49-F238E27FC236}">
                <a16:creationId xmlns:a16="http://schemas.microsoft.com/office/drawing/2014/main" id="{F2B73651-61EC-9341-A962-17E85F993C73}"/>
              </a:ext>
            </a:extLst>
          </p:cNvPr>
          <p:cNvSpPr txBox="1">
            <a:spLocks noChangeArrowheads="1"/>
          </p:cNvSpPr>
          <p:nvPr/>
        </p:nvSpPr>
        <p:spPr bwMode="auto">
          <a:xfrm>
            <a:off x="1187450" y="982663"/>
            <a:ext cx="69862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dirty="0">
                <a:latin typeface="iA Writer Quattro S" pitchFamily="2" charset="0"/>
              </a:rPr>
              <a:t>Kristine Wylie, PhD</a:t>
            </a:r>
          </a:p>
          <a:p>
            <a:pPr>
              <a:spcBef>
                <a:spcPct val="0"/>
              </a:spcBef>
              <a:buFontTx/>
              <a:buNone/>
            </a:pPr>
            <a:r>
              <a:rPr lang="en-US" altLang="en-US" sz="1800" i="1" dirty="0">
                <a:latin typeface="iA Writer Quattro S" pitchFamily="2" charset="0"/>
              </a:rPr>
              <a:t>Department of Pediatrics </a:t>
            </a:r>
            <a:r>
              <a:rPr lang="es-UY" altLang="en-US" sz="1800" b="1" i="1" dirty="0">
                <a:latin typeface="iA Writer Quattro S" pitchFamily="2" charset="0"/>
              </a:rPr>
              <a:t>• </a:t>
            </a:r>
            <a:r>
              <a:rPr lang="en-US" altLang="en-US" sz="1800" i="1" dirty="0">
                <a:latin typeface="iA Writer Quattro S" pitchFamily="2" charset="0"/>
              </a:rPr>
              <a:t>McDonnell Genome Institute</a:t>
            </a:r>
          </a:p>
        </p:txBody>
      </p:sp>
      <p:pic>
        <p:nvPicPr>
          <p:cNvPr id="34824" name="Picture 6">
            <a:extLst>
              <a:ext uri="{FF2B5EF4-FFF2-40B4-BE49-F238E27FC236}">
                <a16:creationId xmlns:a16="http://schemas.microsoft.com/office/drawing/2014/main" id="{33BFC8FC-39E9-5146-9EB5-5BE707DAF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75" y="1062038"/>
            <a:ext cx="868363"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13DBF432-41F5-2F48-8231-7E3CF64DA6B5}"/>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11" name="TextBox 1">
            <a:extLst>
              <a:ext uri="{FF2B5EF4-FFF2-40B4-BE49-F238E27FC236}">
                <a16:creationId xmlns:a16="http://schemas.microsoft.com/office/drawing/2014/main" id="{CF118C40-F116-9645-B627-3697F43255AC}"/>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12" name="TextBox 5">
            <a:extLst>
              <a:ext uri="{FF2B5EF4-FFF2-40B4-BE49-F238E27FC236}">
                <a16:creationId xmlns:a16="http://schemas.microsoft.com/office/drawing/2014/main" id="{6BD25B85-7CD1-904B-8183-0198C4013C41}"/>
              </a:ext>
            </a:extLst>
          </p:cNvPr>
          <p:cNvSpPr txBox="1">
            <a:spLocks noChangeArrowheads="1"/>
          </p:cNvSpPr>
          <p:nvPr/>
        </p:nvSpPr>
        <p:spPr bwMode="auto">
          <a:xfrm>
            <a:off x="179512" y="5202922"/>
            <a:ext cx="87137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b="1" dirty="0" err="1">
                <a:latin typeface="iA Writer Quattro S" pitchFamily="2" charset="0"/>
              </a:rPr>
              <a:t>ViroMatch</a:t>
            </a:r>
            <a:r>
              <a:rPr lang="en-US" altLang="en-US" sz="1600" b="1" dirty="0">
                <a:latin typeface="iA Writer Quattro S" pitchFamily="2" charset="0"/>
              </a:rPr>
              <a:t> goals</a:t>
            </a:r>
            <a:r>
              <a:rPr lang="en-US" altLang="en-US" sz="1600" dirty="0">
                <a:latin typeface="iA Writer Quattro S" pitchFamily="2" charset="0"/>
              </a:rPr>
              <a:t>:</a:t>
            </a:r>
          </a:p>
          <a:p>
            <a:pPr>
              <a:spcBef>
                <a:spcPct val="0"/>
              </a:spcBef>
              <a:buFontTx/>
              <a:buNone/>
            </a:pPr>
            <a:r>
              <a:rPr lang="en-US" altLang="en-US" sz="1600" dirty="0">
                <a:latin typeface="iA Writer Quattro S" pitchFamily="2" charset="0"/>
              </a:rPr>
              <a:t>research not clinical • one-step automation • replacement of proprietary components • efficient usage of resources • map reduce for database splitting/handling • CLI options (not hardcoded) • taxonomy API • OOP code base for extensibility • Docker deployment (HPC)</a:t>
            </a:r>
          </a:p>
        </p:txBody>
      </p:sp>
    </p:spTree>
    <p:extLst>
      <p:ext uri="{BB962C8B-B14F-4D97-AF65-F5344CB8AC3E}">
        <p14:creationId xmlns:p14="http://schemas.microsoft.com/office/powerpoint/2010/main" val="2566399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2BEA221-ADCF-2C4A-A334-7740FC52B28C}"/>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ViroMatch Funding</a:t>
            </a:r>
          </a:p>
        </p:txBody>
      </p:sp>
      <p:sp>
        <p:nvSpPr>
          <p:cNvPr id="10" name="TextBox 9">
            <a:extLst>
              <a:ext uri="{FF2B5EF4-FFF2-40B4-BE49-F238E27FC236}">
                <a16:creationId xmlns:a16="http://schemas.microsoft.com/office/drawing/2014/main" id="{13DBF432-41F5-2F48-8231-7E3CF64DA6B5}"/>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11" name="TextBox 1">
            <a:extLst>
              <a:ext uri="{FF2B5EF4-FFF2-40B4-BE49-F238E27FC236}">
                <a16:creationId xmlns:a16="http://schemas.microsoft.com/office/drawing/2014/main" id="{CF118C40-F116-9645-B627-3697F43255AC}"/>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2" name="TextBox 1">
            <a:extLst>
              <a:ext uri="{FF2B5EF4-FFF2-40B4-BE49-F238E27FC236}">
                <a16:creationId xmlns:a16="http://schemas.microsoft.com/office/drawing/2014/main" id="{AFB5D975-4174-004C-AAD7-9EA001EC3EF3}"/>
              </a:ext>
            </a:extLst>
          </p:cNvPr>
          <p:cNvSpPr txBox="1"/>
          <p:nvPr/>
        </p:nvSpPr>
        <p:spPr>
          <a:xfrm>
            <a:off x="300640" y="1605379"/>
            <a:ext cx="8712968" cy="4247317"/>
          </a:xfrm>
          <a:prstGeom prst="rect">
            <a:avLst/>
          </a:prstGeom>
          <a:noFill/>
        </p:spPr>
        <p:txBody>
          <a:bodyPr wrap="square" rtlCol="0">
            <a:spAutoFit/>
          </a:bodyPr>
          <a:lstStyle/>
          <a:p>
            <a:r>
              <a:rPr lang="en-US" b="1" dirty="0">
                <a:latin typeface="iA Writer Quattro S" pitchFamily="2" charset="0"/>
              </a:rPr>
              <a:t>National Institute of Health Clinical and Translational Science </a:t>
            </a:r>
          </a:p>
          <a:p>
            <a:r>
              <a:rPr lang="en-US" b="1" dirty="0">
                <a:latin typeface="iA Writer Quattro S" pitchFamily="2" charset="0"/>
              </a:rPr>
              <a:t>NIH CTSA UL1TR002345</a:t>
            </a:r>
            <a:r>
              <a:rPr lang="en-US" dirty="0">
                <a:latin typeface="iA Writer Quattro S" pitchFamily="2" charset="0"/>
              </a:rPr>
              <a:t> </a:t>
            </a:r>
            <a:br>
              <a:rPr lang="en-US" dirty="0">
                <a:latin typeface="iA Writer Quattro S" pitchFamily="2" charset="0"/>
              </a:rPr>
            </a:br>
            <a:r>
              <a:rPr lang="en-US" dirty="0">
                <a:latin typeface="iA Writer Quattro S" pitchFamily="2" charset="0"/>
              </a:rPr>
              <a:t>Institute of Clinical and Translational Sciences Award (ICTS) </a:t>
            </a:r>
            <a:br>
              <a:rPr lang="en-US" dirty="0">
                <a:latin typeface="iA Writer Quattro S" pitchFamily="2" charset="0"/>
              </a:rPr>
            </a:br>
            <a:r>
              <a:rPr lang="en-US" dirty="0">
                <a:latin typeface="iA Writer Quattro S" pitchFamily="2" charset="0"/>
              </a:rPr>
              <a:t>ICTS GRANT ID#: CTRFP2019-17 (CSTA1215) </a:t>
            </a:r>
            <a:br>
              <a:rPr lang="en-US" dirty="0">
                <a:latin typeface="iA Writer Quattro S" pitchFamily="2" charset="0"/>
              </a:rPr>
            </a:br>
            <a:r>
              <a:rPr lang="en-US" dirty="0">
                <a:latin typeface="iA Writer Quattro S" pitchFamily="2" charset="0"/>
              </a:rPr>
              <a:t>"Tools for Automated Interpretation of Viruses from Next-Generation Sequencing Data” </a:t>
            </a:r>
            <a:br>
              <a:rPr lang="en-US" dirty="0">
                <a:latin typeface="iA Writer Quattro S" pitchFamily="2" charset="0"/>
              </a:rPr>
            </a:br>
            <a:r>
              <a:rPr lang="en-US" dirty="0">
                <a:latin typeface="iA Writer Quattro S" pitchFamily="2" charset="0"/>
              </a:rPr>
              <a:t>ICTS/Washington University School of Medicine </a:t>
            </a:r>
            <a:br>
              <a:rPr lang="en-US" dirty="0">
                <a:latin typeface="iA Writer Quattro S" pitchFamily="2" charset="0"/>
              </a:rPr>
            </a:br>
            <a:r>
              <a:rPr lang="en-US" dirty="0">
                <a:latin typeface="iA Writer Quattro S" pitchFamily="2" charset="0"/>
              </a:rPr>
              <a:t>PI: </a:t>
            </a:r>
            <a:r>
              <a:rPr lang="en-US" b="1" dirty="0">
                <a:latin typeface="iA Writer Quattro S" pitchFamily="2" charset="0"/>
              </a:rPr>
              <a:t>Todd N. Wylie</a:t>
            </a:r>
          </a:p>
          <a:p>
            <a:endParaRPr lang="en-US" dirty="0">
              <a:latin typeface="iA Writer Quattro S" pitchFamily="2" charset="0"/>
            </a:endParaRPr>
          </a:p>
          <a:p>
            <a:r>
              <a:rPr lang="en-US" b="1" dirty="0">
                <a:latin typeface="iA Writer Quattro S" pitchFamily="2" charset="0"/>
              </a:rPr>
              <a:t>National Institute of Health Research Project (R01) </a:t>
            </a:r>
          </a:p>
          <a:p>
            <a:r>
              <a:rPr lang="en-US" b="1" dirty="0">
                <a:latin typeface="iA Writer Quattro S" pitchFamily="2" charset="0"/>
              </a:rPr>
              <a:t>1R01HD095986</a:t>
            </a:r>
            <a:r>
              <a:rPr lang="en-US" dirty="0">
                <a:latin typeface="iA Writer Quattro S" pitchFamily="2" charset="0"/>
              </a:rPr>
              <a:t> </a:t>
            </a:r>
            <a:br>
              <a:rPr lang="en-US" dirty="0">
                <a:latin typeface="iA Writer Quattro S" pitchFamily="2" charset="0"/>
              </a:rPr>
            </a:br>
            <a:r>
              <a:rPr lang="en-US" dirty="0">
                <a:latin typeface="iA Writer Quattro S" pitchFamily="2" charset="0"/>
              </a:rPr>
              <a:t>"The Vaginal Microbiome, Maternal Response, and Preterm Birth” </a:t>
            </a:r>
            <a:br>
              <a:rPr lang="en-US" dirty="0">
                <a:latin typeface="iA Writer Quattro S" pitchFamily="2" charset="0"/>
              </a:rPr>
            </a:br>
            <a:r>
              <a:rPr lang="en-US" dirty="0">
                <a:latin typeface="iA Writer Quattro S" pitchFamily="2" charset="0"/>
              </a:rPr>
              <a:t>Washington University School of Medicine </a:t>
            </a:r>
            <a:br>
              <a:rPr lang="en-US" dirty="0">
                <a:latin typeface="iA Writer Quattro S" pitchFamily="2" charset="0"/>
              </a:rPr>
            </a:br>
            <a:r>
              <a:rPr lang="en-US" dirty="0">
                <a:latin typeface="iA Writer Quattro S" pitchFamily="2" charset="0"/>
              </a:rPr>
              <a:t>PIs: </a:t>
            </a:r>
            <a:r>
              <a:rPr lang="en-US" b="1" dirty="0">
                <a:latin typeface="iA Writer Quattro S" pitchFamily="2" charset="0"/>
              </a:rPr>
              <a:t>Kristine M. Wylie; Molly Stout</a:t>
            </a:r>
          </a:p>
          <a:p>
            <a:endParaRPr lang="en-US" dirty="0"/>
          </a:p>
        </p:txBody>
      </p:sp>
      <p:sp>
        <p:nvSpPr>
          <p:cNvPr id="13" name="Donut 12">
            <a:extLst>
              <a:ext uri="{FF2B5EF4-FFF2-40B4-BE49-F238E27FC236}">
                <a16:creationId xmlns:a16="http://schemas.microsoft.com/office/drawing/2014/main" id="{52F8DE27-94E8-F841-A0C3-D0A8B5F876A4}"/>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1569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A9F4079-98E7-9D4D-9306-BABDA86F15C9}"/>
              </a:ext>
            </a:extLst>
          </p:cNvPr>
          <p:cNvSpPr>
            <a:spLocks noGrp="1" noChangeArrowheads="1"/>
          </p:cNvSpPr>
          <p:nvPr>
            <p:ph type="title"/>
          </p:nvPr>
        </p:nvSpPr>
        <p:spPr>
          <a:xfrm>
            <a:off x="331577" y="-99392"/>
            <a:ext cx="8229600" cy="863600"/>
          </a:xfrm>
        </p:spPr>
        <p:txBody>
          <a:bodyPr/>
          <a:lstStyle/>
          <a:p>
            <a:pPr algn="l" eaLnBrk="1" hangingPunct="1"/>
            <a:r>
              <a:rPr lang="en-US" altLang="en-US" sz="3600" dirty="0">
                <a:solidFill>
                  <a:schemeClr val="bg1"/>
                </a:solidFill>
                <a:latin typeface="iA Writer Quattro S" pitchFamily="2" charset="0"/>
              </a:rPr>
              <a:t>ViroMatch Overview</a:t>
            </a:r>
          </a:p>
        </p:txBody>
      </p:sp>
      <p:pic>
        <p:nvPicPr>
          <p:cNvPr id="3" name="Content Placeholder 2">
            <a:extLst>
              <a:ext uri="{FF2B5EF4-FFF2-40B4-BE49-F238E27FC236}">
                <a16:creationId xmlns:a16="http://schemas.microsoft.com/office/drawing/2014/main" id="{FC6BAE10-DC98-5441-9A33-6D93D203791E}"/>
              </a:ext>
            </a:extLst>
          </p:cNvPr>
          <p:cNvPicPr>
            <a:picLocks noGrp="1" noChangeAspect="1"/>
          </p:cNvPicPr>
          <p:nvPr>
            <p:ph idx="1"/>
          </p:nvPr>
        </p:nvPicPr>
        <p:blipFill>
          <a:blip r:embed="rId3"/>
          <a:stretch>
            <a:fillRect/>
          </a:stretch>
        </p:blipFill>
        <p:spPr>
          <a:xfrm>
            <a:off x="2530438" y="699668"/>
            <a:ext cx="3816424" cy="6004245"/>
          </a:xfrm>
        </p:spPr>
      </p:pic>
      <p:sp>
        <p:nvSpPr>
          <p:cNvPr id="5" name="TextBox 4">
            <a:extLst>
              <a:ext uri="{FF2B5EF4-FFF2-40B4-BE49-F238E27FC236}">
                <a16:creationId xmlns:a16="http://schemas.microsoft.com/office/drawing/2014/main" id="{88747BF8-B5AF-4D40-A0F7-205867737C3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6" name="TextBox 1">
            <a:extLst>
              <a:ext uri="{FF2B5EF4-FFF2-40B4-BE49-F238E27FC236}">
                <a16:creationId xmlns:a16="http://schemas.microsoft.com/office/drawing/2014/main" id="{03B250DD-8562-EF40-A2CA-BE2A0F7B1D79}"/>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Tree>
    <p:extLst>
      <p:ext uri="{BB962C8B-B14F-4D97-AF65-F5344CB8AC3E}">
        <p14:creationId xmlns:p14="http://schemas.microsoft.com/office/powerpoint/2010/main" val="250888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6CC9CB43-4D31-8C49-8A18-1D06EAE5CC1C}"/>
              </a:ext>
            </a:extLst>
          </p:cNvPr>
          <p:cNvSpPr>
            <a:spLocks noGrp="1" noChangeArrowheads="1"/>
          </p:cNvSpPr>
          <p:nvPr>
            <p:ph type="title"/>
          </p:nvPr>
        </p:nvSpPr>
        <p:spPr>
          <a:xfrm>
            <a:off x="457200" y="115888"/>
            <a:ext cx="8229600" cy="649287"/>
          </a:xfrm>
        </p:spPr>
        <p:txBody>
          <a:bodyPr/>
          <a:lstStyle/>
          <a:p>
            <a:r>
              <a:rPr lang="en-US" altLang="en-US" dirty="0">
                <a:solidFill>
                  <a:schemeClr val="bg1"/>
                </a:solidFill>
                <a:latin typeface="iA Writer Quattro S" pitchFamily="2" charset="0"/>
              </a:rPr>
              <a:t>Micro-transactions</a:t>
            </a:r>
          </a:p>
        </p:txBody>
      </p:sp>
      <p:sp>
        <p:nvSpPr>
          <p:cNvPr id="5" name="TextBox 4">
            <a:extLst>
              <a:ext uri="{FF2B5EF4-FFF2-40B4-BE49-F238E27FC236}">
                <a16:creationId xmlns:a16="http://schemas.microsoft.com/office/drawing/2014/main" id="{A5231B5E-5C36-E749-A0DB-644FC29AC02E}"/>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12" name="TextBox 1">
            <a:extLst>
              <a:ext uri="{FF2B5EF4-FFF2-40B4-BE49-F238E27FC236}">
                <a16:creationId xmlns:a16="http://schemas.microsoft.com/office/drawing/2014/main" id="{7EA9B11E-F5D5-FF47-AFEE-9C32AC25E08D}"/>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4" name="TextBox 3">
            <a:extLst>
              <a:ext uri="{FF2B5EF4-FFF2-40B4-BE49-F238E27FC236}">
                <a16:creationId xmlns:a16="http://schemas.microsoft.com/office/drawing/2014/main" id="{C9A494F6-72F9-E94F-BC57-A8610AD59D7A}"/>
              </a:ext>
            </a:extLst>
          </p:cNvPr>
          <p:cNvSpPr txBox="1"/>
          <p:nvPr/>
        </p:nvSpPr>
        <p:spPr>
          <a:xfrm>
            <a:off x="2015716" y="2002531"/>
            <a:ext cx="5112568" cy="1754326"/>
          </a:xfrm>
          <a:prstGeom prst="rect">
            <a:avLst/>
          </a:prstGeom>
          <a:noFill/>
        </p:spPr>
        <p:txBody>
          <a:bodyPr wrap="square" rtlCol="0">
            <a:spAutoFit/>
          </a:bodyPr>
          <a:lstStyle/>
          <a:p>
            <a:r>
              <a:rPr lang="en-US" dirty="0"/>
              <a:t>&gt;@D00170:57:CA2R8ANXX:4:1113:3715:56038AATATTCCTGATACGTGAATGATGATTTGGTGGCCCCTGCTGGACTTGAACCAGCGACCAAGCGATTATGAGTCGCCTGCTCTAACCACTGAGCTAAAGG</a:t>
            </a:r>
          </a:p>
          <a:p>
            <a:endParaRPr lang="en-US" dirty="0"/>
          </a:p>
        </p:txBody>
      </p:sp>
      <p:sp>
        <p:nvSpPr>
          <p:cNvPr id="7" name="TextBox 6">
            <a:extLst>
              <a:ext uri="{FF2B5EF4-FFF2-40B4-BE49-F238E27FC236}">
                <a16:creationId xmlns:a16="http://schemas.microsoft.com/office/drawing/2014/main" id="{556CDE77-F18D-484F-A2DE-738D5847E52E}"/>
              </a:ext>
            </a:extLst>
          </p:cNvPr>
          <p:cNvSpPr txBox="1"/>
          <p:nvPr/>
        </p:nvSpPr>
        <p:spPr>
          <a:xfrm>
            <a:off x="372075" y="1212303"/>
            <a:ext cx="2005742" cy="369332"/>
          </a:xfrm>
          <a:prstGeom prst="rect">
            <a:avLst/>
          </a:prstGeom>
          <a:noFill/>
        </p:spPr>
        <p:txBody>
          <a:bodyPr wrap="none" rtlCol="0">
            <a:spAutoFit/>
          </a:bodyPr>
          <a:lstStyle/>
          <a:p>
            <a:r>
              <a:rPr lang="en-US" dirty="0"/>
              <a:t>Adaptor Trimming</a:t>
            </a:r>
          </a:p>
        </p:txBody>
      </p:sp>
      <p:sp>
        <p:nvSpPr>
          <p:cNvPr id="9" name="TextBox 8">
            <a:extLst>
              <a:ext uri="{FF2B5EF4-FFF2-40B4-BE49-F238E27FC236}">
                <a16:creationId xmlns:a16="http://schemas.microsoft.com/office/drawing/2014/main" id="{B04E085C-D3F5-B240-A573-72D59DB8E888}"/>
              </a:ext>
            </a:extLst>
          </p:cNvPr>
          <p:cNvSpPr txBox="1"/>
          <p:nvPr/>
        </p:nvSpPr>
        <p:spPr>
          <a:xfrm>
            <a:off x="3347864" y="1080766"/>
            <a:ext cx="2160240" cy="369332"/>
          </a:xfrm>
          <a:prstGeom prst="rect">
            <a:avLst/>
          </a:prstGeom>
          <a:noFill/>
        </p:spPr>
        <p:txBody>
          <a:bodyPr wrap="square" rtlCol="0">
            <a:spAutoFit/>
          </a:bodyPr>
          <a:lstStyle/>
          <a:p>
            <a:r>
              <a:rPr lang="en-US" dirty="0"/>
              <a:t>Quality Trimming</a:t>
            </a:r>
          </a:p>
        </p:txBody>
      </p:sp>
      <p:sp>
        <p:nvSpPr>
          <p:cNvPr id="10" name="TextBox 9">
            <a:extLst>
              <a:ext uri="{FF2B5EF4-FFF2-40B4-BE49-F238E27FC236}">
                <a16:creationId xmlns:a16="http://schemas.microsoft.com/office/drawing/2014/main" id="{EE2B2BFF-5C79-344D-92D1-68D786EBE4F2}"/>
              </a:ext>
            </a:extLst>
          </p:cNvPr>
          <p:cNvSpPr txBox="1"/>
          <p:nvPr/>
        </p:nvSpPr>
        <p:spPr>
          <a:xfrm>
            <a:off x="6415025" y="1132942"/>
            <a:ext cx="1851789" cy="369332"/>
          </a:xfrm>
          <a:prstGeom prst="rect">
            <a:avLst/>
          </a:prstGeom>
          <a:noFill/>
        </p:spPr>
        <p:txBody>
          <a:bodyPr wrap="none" rtlCol="0">
            <a:spAutoFit/>
          </a:bodyPr>
          <a:lstStyle/>
          <a:p>
            <a:r>
              <a:rPr lang="en-US" dirty="0"/>
              <a:t>Repeat Masking</a:t>
            </a:r>
          </a:p>
        </p:txBody>
      </p:sp>
      <p:sp>
        <p:nvSpPr>
          <p:cNvPr id="11" name="TextBox 10">
            <a:extLst>
              <a:ext uri="{FF2B5EF4-FFF2-40B4-BE49-F238E27FC236}">
                <a16:creationId xmlns:a16="http://schemas.microsoft.com/office/drawing/2014/main" id="{C476FE0F-EFF0-3744-995D-44F1FFF0A7D7}"/>
              </a:ext>
            </a:extLst>
          </p:cNvPr>
          <p:cNvSpPr txBox="1"/>
          <p:nvPr/>
        </p:nvSpPr>
        <p:spPr>
          <a:xfrm>
            <a:off x="399766" y="3939958"/>
            <a:ext cx="1762021" cy="369332"/>
          </a:xfrm>
          <a:prstGeom prst="rect">
            <a:avLst/>
          </a:prstGeom>
          <a:noFill/>
        </p:spPr>
        <p:txBody>
          <a:bodyPr wrap="none" rtlCol="0">
            <a:spAutoFit/>
          </a:bodyPr>
          <a:lstStyle/>
          <a:p>
            <a:r>
              <a:rPr lang="en-US" dirty="0"/>
              <a:t>Host Screening</a:t>
            </a:r>
          </a:p>
        </p:txBody>
      </p:sp>
      <p:sp>
        <p:nvSpPr>
          <p:cNvPr id="15" name="TextBox 14">
            <a:extLst>
              <a:ext uri="{FF2B5EF4-FFF2-40B4-BE49-F238E27FC236}">
                <a16:creationId xmlns:a16="http://schemas.microsoft.com/office/drawing/2014/main" id="{538DF191-3D62-274F-817F-B9C86A05E4C7}"/>
              </a:ext>
            </a:extLst>
          </p:cNvPr>
          <p:cNvSpPr txBox="1"/>
          <p:nvPr/>
        </p:nvSpPr>
        <p:spPr>
          <a:xfrm>
            <a:off x="179512" y="2481361"/>
            <a:ext cx="1512168" cy="369332"/>
          </a:xfrm>
          <a:prstGeom prst="rect">
            <a:avLst/>
          </a:prstGeom>
          <a:noFill/>
        </p:spPr>
        <p:txBody>
          <a:bodyPr wrap="square" rtlCol="0">
            <a:spAutoFit/>
          </a:bodyPr>
          <a:lstStyle/>
          <a:p>
            <a:r>
              <a:rPr lang="en-US" dirty="0"/>
              <a:t>Viral Identity</a:t>
            </a:r>
          </a:p>
        </p:txBody>
      </p:sp>
      <p:sp>
        <p:nvSpPr>
          <p:cNvPr id="16" name="TextBox 15">
            <a:extLst>
              <a:ext uri="{FF2B5EF4-FFF2-40B4-BE49-F238E27FC236}">
                <a16:creationId xmlns:a16="http://schemas.microsoft.com/office/drawing/2014/main" id="{CB7A509C-7B68-C144-AC97-13740FB87977}"/>
              </a:ext>
            </a:extLst>
          </p:cNvPr>
          <p:cNvSpPr txBox="1"/>
          <p:nvPr/>
        </p:nvSpPr>
        <p:spPr>
          <a:xfrm>
            <a:off x="6588224" y="3670238"/>
            <a:ext cx="2223370" cy="369332"/>
          </a:xfrm>
          <a:prstGeom prst="rect">
            <a:avLst/>
          </a:prstGeom>
          <a:noFill/>
        </p:spPr>
        <p:txBody>
          <a:bodyPr wrap="square" rtlCol="0">
            <a:spAutoFit/>
          </a:bodyPr>
          <a:lstStyle/>
          <a:p>
            <a:r>
              <a:rPr lang="en-US" dirty="0"/>
              <a:t>NCBI </a:t>
            </a:r>
            <a:r>
              <a:rPr lang="en-US" dirty="0" err="1"/>
              <a:t>nt</a:t>
            </a:r>
            <a:r>
              <a:rPr lang="en-US" dirty="0"/>
              <a:t>/</a:t>
            </a:r>
            <a:r>
              <a:rPr lang="en-US" dirty="0" err="1"/>
              <a:t>nt</a:t>
            </a:r>
            <a:r>
              <a:rPr lang="en-US" dirty="0"/>
              <a:t> Identity</a:t>
            </a:r>
          </a:p>
        </p:txBody>
      </p:sp>
      <p:sp>
        <p:nvSpPr>
          <p:cNvPr id="17" name="TextBox 16">
            <a:extLst>
              <a:ext uri="{FF2B5EF4-FFF2-40B4-BE49-F238E27FC236}">
                <a16:creationId xmlns:a16="http://schemas.microsoft.com/office/drawing/2014/main" id="{93635D10-ED60-4943-9301-7E443A95AB08}"/>
              </a:ext>
            </a:extLst>
          </p:cNvPr>
          <p:cNvSpPr txBox="1"/>
          <p:nvPr/>
        </p:nvSpPr>
        <p:spPr>
          <a:xfrm>
            <a:off x="5580112" y="4575387"/>
            <a:ext cx="2448272" cy="369332"/>
          </a:xfrm>
          <a:prstGeom prst="rect">
            <a:avLst/>
          </a:prstGeom>
          <a:noFill/>
        </p:spPr>
        <p:txBody>
          <a:bodyPr wrap="square" rtlCol="0">
            <a:spAutoFit/>
          </a:bodyPr>
          <a:lstStyle/>
          <a:p>
            <a:r>
              <a:rPr lang="en-US" dirty="0"/>
              <a:t>Six-Frame Translation</a:t>
            </a:r>
          </a:p>
        </p:txBody>
      </p:sp>
      <p:sp>
        <p:nvSpPr>
          <p:cNvPr id="18" name="TextBox 17">
            <a:extLst>
              <a:ext uri="{FF2B5EF4-FFF2-40B4-BE49-F238E27FC236}">
                <a16:creationId xmlns:a16="http://schemas.microsoft.com/office/drawing/2014/main" id="{4B3C9E53-7517-634F-8E9B-73C6C811E38C}"/>
              </a:ext>
            </a:extLst>
          </p:cNvPr>
          <p:cNvSpPr txBox="1"/>
          <p:nvPr/>
        </p:nvSpPr>
        <p:spPr>
          <a:xfrm>
            <a:off x="1810495" y="4661456"/>
            <a:ext cx="2057038" cy="369332"/>
          </a:xfrm>
          <a:prstGeom prst="rect">
            <a:avLst/>
          </a:prstGeom>
          <a:noFill/>
        </p:spPr>
        <p:txBody>
          <a:bodyPr wrap="none" rtlCol="0">
            <a:spAutoFit/>
          </a:bodyPr>
          <a:lstStyle/>
          <a:p>
            <a:r>
              <a:rPr lang="en-US" dirty="0"/>
              <a:t>Taxonomy Lookup</a:t>
            </a:r>
          </a:p>
        </p:txBody>
      </p:sp>
      <p:sp>
        <p:nvSpPr>
          <p:cNvPr id="19" name="TextBox 18">
            <a:extLst>
              <a:ext uri="{FF2B5EF4-FFF2-40B4-BE49-F238E27FC236}">
                <a16:creationId xmlns:a16="http://schemas.microsoft.com/office/drawing/2014/main" id="{758D7B74-918F-AD4B-A97C-53799CBB62A4}"/>
              </a:ext>
            </a:extLst>
          </p:cNvPr>
          <p:cNvSpPr txBox="1"/>
          <p:nvPr/>
        </p:nvSpPr>
        <p:spPr>
          <a:xfrm>
            <a:off x="3330683" y="4040377"/>
            <a:ext cx="1608133" cy="369332"/>
          </a:xfrm>
          <a:prstGeom prst="rect">
            <a:avLst/>
          </a:prstGeom>
          <a:noFill/>
        </p:spPr>
        <p:txBody>
          <a:bodyPr wrap="none" rtlCol="0">
            <a:spAutoFit/>
          </a:bodyPr>
          <a:lstStyle/>
          <a:p>
            <a:r>
              <a:rPr lang="en-US" dirty="0"/>
              <a:t>Best Hit Logic</a:t>
            </a:r>
          </a:p>
        </p:txBody>
      </p:sp>
      <p:cxnSp>
        <p:nvCxnSpPr>
          <p:cNvPr id="21" name="Straight Arrow Connector 20">
            <a:extLst>
              <a:ext uri="{FF2B5EF4-FFF2-40B4-BE49-F238E27FC236}">
                <a16:creationId xmlns:a16="http://schemas.microsoft.com/office/drawing/2014/main" id="{DC9CBB47-B396-EB44-B99D-968B0D5364AC}"/>
              </a:ext>
            </a:extLst>
          </p:cNvPr>
          <p:cNvCxnSpPr/>
          <p:nvPr/>
        </p:nvCxnSpPr>
        <p:spPr>
          <a:xfrm flipV="1">
            <a:off x="1612109" y="3549627"/>
            <a:ext cx="756084" cy="42849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F91F6D-BF81-3444-8EE3-E0BE5935269E}"/>
              </a:ext>
            </a:extLst>
          </p:cNvPr>
          <p:cNvCxnSpPr>
            <a:cxnSpLocks/>
          </p:cNvCxnSpPr>
          <p:nvPr/>
        </p:nvCxnSpPr>
        <p:spPr>
          <a:xfrm>
            <a:off x="1224284" y="1606345"/>
            <a:ext cx="765867" cy="5348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31ECA92-FD76-0A4E-8AAA-F46C5E50C800}"/>
              </a:ext>
            </a:extLst>
          </p:cNvPr>
          <p:cNvCxnSpPr>
            <a:cxnSpLocks/>
            <a:endCxn id="4" idx="1"/>
          </p:cNvCxnSpPr>
          <p:nvPr/>
        </p:nvCxnSpPr>
        <p:spPr>
          <a:xfrm>
            <a:off x="935596" y="2879694"/>
            <a:ext cx="108012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BE710F-486B-E14F-9514-5E14F7A316D7}"/>
              </a:ext>
            </a:extLst>
          </p:cNvPr>
          <p:cNvCxnSpPr>
            <a:cxnSpLocks/>
          </p:cNvCxnSpPr>
          <p:nvPr/>
        </p:nvCxnSpPr>
        <p:spPr>
          <a:xfrm flipV="1">
            <a:off x="2646192" y="3484463"/>
            <a:ext cx="341632" cy="12233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EC4C1E-5C38-854D-9C12-FAC4F67AB85D}"/>
              </a:ext>
            </a:extLst>
          </p:cNvPr>
          <p:cNvCxnSpPr>
            <a:cxnSpLocks/>
          </p:cNvCxnSpPr>
          <p:nvPr/>
        </p:nvCxnSpPr>
        <p:spPr>
          <a:xfrm flipH="1" flipV="1">
            <a:off x="4345780" y="3212976"/>
            <a:ext cx="6158" cy="8265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B49992-AEAC-CF44-B6CA-662D373BEEDC}"/>
              </a:ext>
            </a:extLst>
          </p:cNvPr>
          <p:cNvCxnSpPr>
            <a:cxnSpLocks/>
          </p:cNvCxnSpPr>
          <p:nvPr/>
        </p:nvCxnSpPr>
        <p:spPr>
          <a:xfrm flipH="1" flipV="1">
            <a:off x="5724128" y="3188081"/>
            <a:ext cx="504056" cy="132103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76183B-6967-9847-A5AF-8DF68A899124}"/>
              </a:ext>
            </a:extLst>
          </p:cNvPr>
          <p:cNvCxnSpPr>
            <a:cxnSpLocks/>
          </p:cNvCxnSpPr>
          <p:nvPr/>
        </p:nvCxnSpPr>
        <p:spPr>
          <a:xfrm flipH="1" flipV="1">
            <a:off x="7013496" y="2970081"/>
            <a:ext cx="654848" cy="6999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96FAC5C-8429-384B-9AE7-85E4682EA6DF}"/>
              </a:ext>
            </a:extLst>
          </p:cNvPr>
          <p:cNvCxnSpPr>
            <a:cxnSpLocks/>
          </p:cNvCxnSpPr>
          <p:nvPr/>
        </p:nvCxnSpPr>
        <p:spPr>
          <a:xfrm>
            <a:off x="4267335" y="1396969"/>
            <a:ext cx="0" cy="6055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A2FC86-0614-0D4D-BF04-411BF88A6EB3}"/>
              </a:ext>
            </a:extLst>
          </p:cNvPr>
          <p:cNvCxnSpPr>
            <a:cxnSpLocks/>
            <a:stCxn id="10" idx="2"/>
          </p:cNvCxnSpPr>
          <p:nvPr/>
        </p:nvCxnSpPr>
        <p:spPr>
          <a:xfrm flipH="1">
            <a:off x="6588224" y="1502274"/>
            <a:ext cx="752696" cy="4994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C9AE476-55D8-D249-B7FA-3368ED0E9F82}"/>
              </a:ext>
            </a:extLst>
          </p:cNvPr>
          <p:cNvSpPr txBox="1"/>
          <p:nvPr/>
        </p:nvSpPr>
        <p:spPr>
          <a:xfrm>
            <a:off x="2252859" y="5118016"/>
            <a:ext cx="4638281" cy="646331"/>
          </a:xfrm>
          <a:prstGeom prst="rect">
            <a:avLst/>
          </a:prstGeom>
          <a:noFill/>
        </p:spPr>
        <p:txBody>
          <a:bodyPr wrap="square" rtlCol="0">
            <a:spAutoFit/>
          </a:bodyPr>
          <a:lstStyle/>
          <a:p>
            <a:pPr algn="ctr"/>
            <a:r>
              <a:rPr lang="en-US" dirty="0"/>
              <a:t>0.0005 sec/transaction</a:t>
            </a:r>
          </a:p>
          <a:p>
            <a:pPr algn="ctr"/>
            <a:r>
              <a:rPr lang="en-US" dirty="0"/>
              <a:t>9 transactions = 0.0045</a:t>
            </a:r>
          </a:p>
        </p:txBody>
      </p:sp>
      <p:sp>
        <p:nvSpPr>
          <p:cNvPr id="44" name="TextBox 43">
            <a:extLst>
              <a:ext uri="{FF2B5EF4-FFF2-40B4-BE49-F238E27FC236}">
                <a16:creationId xmlns:a16="http://schemas.microsoft.com/office/drawing/2014/main" id="{8E001397-5FA3-5842-A9FF-EBF6CFE9FD6C}"/>
              </a:ext>
            </a:extLst>
          </p:cNvPr>
          <p:cNvSpPr txBox="1"/>
          <p:nvPr/>
        </p:nvSpPr>
        <p:spPr>
          <a:xfrm>
            <a:off x="2252859" y="5758610"/>
            <a:ext cx="4932510" cy="923330"/>
          </a:xfrm>
          <a:prstGeom prst="rect">
            <a:avLst/>
          </a:prstGeom>
          <a:noFill/>
        </p:spPr>
        <p:txBody>
          <a:bodyPr wrap="square" rtlCol="0">
            <a:spAutoFit/>
          </a:bodyPr>
          <a:lstStyle/>
          <a:p>
            <a:pPr algn="ctr"/>
            <a:r>
              <a:rPr lang="en-US" dirty="0"/>
              <a:t>50,000,000 transactions = 225,000 seconds</a:t>
            </a:r>
          </a:p>
          <a:p>
            <a:pPr algn="ctr"/>
            <a:r>
              <a:rPr lang="en-US" dirty="0"/>
              <a:t>225,000 seconds = </a:t>
            </a:r>
            <a:r>
              <a:rPr lang="en-US" b="1" dirty="0">
                <a:solidFill>
                  <a:srgbClr val="FF0000"/>
                </a:solidFill>
              </a:rPr>
              <a:t>62.5 hours</a:t>
            </a:r>
          </a:p>
          <a:p>
            <a:endParaRPr lang="en-US" dirty="0"/>
          </a:p>
        </p:txBody>
      </p:sp>
    </p:spTree>
    <p:extLst>
      <p:ext uri="{BB962C8B-B14F-4D97-AF65-F5344CB8AC3E}">
        <p14:creationId xmlns:p14="http://schemas.microsoft.com/office/powerpoint/2010/main" val="419624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4000" dirty="0">
                <a:solidFill>
                  <a:schemeClr val="bg1"/>
                </a:solidFill>
                <a:latin typeface="iA Writer Quattro S" pitchFamily="2" charset="0"/>
              </a:rPr>
              <a:t>16S rRNA Sequencing</a:t>
            </a: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3" name="Content Placeholder 2">
            <a:extLst>
              <a:ext uri="{FF2B5EF4-FFF2-40B4-BE49-F238E27FC236}">
                <a16:creationId xmlns:a16="http://schemas.microsoft.com/office/drawing/2014/main" id="{A5F7F6E1-3A8B-4A45-A410-28CE44FDA84C}"/>
              </a:ext>
            </a:extLst>
          </p:cNvPr>
          <p:cNvSpPr>
            <a:spLocks noGrp="1"/>
          </p:cNvSpPr>
          <p:nvPr>
            <p:ph idx="1"/>
          </p:nvPr>
        </p:nvSpPr>
        <p:spPr>
          <a:xfrm>
            <a:off x="467544" y="3213994"/>
            <a:ext cx="8229600" cy="3312368"/>
          </a:xfrm>
        </p:spPr>
        <p:txBody>
          <a:bodyPr/>
          <a:lstStyle/>
          <a:p>
            <a:pPr eaLnBrk="1" hangingPunct="1"/>
            <a:r>
              <a:rPr lang="en-US" sz="1400" dirty="0">
                <a:latin typeface="iA Writer Quattro S" pitchFamily="2" charset="0"/>
              </a:rPr>
              <a:t>All members of Bacteria and Archaea are known to have 16S gene </a:t>
            </a:r>
          </a:p>
          <a:p>
            <a:pPr eaLnBrk="1" hangingPunct="1"/>
            <a:r>
              <a:rPr lang="en-US" altLang="en-US" sz="1400" dirty="0">
                <a:latin typeface="iA Writer Quattro S" pitchFamily="2" charset="0"/>
              </a:rPr>
              <a:t>We may target by amplicon sequencing the 16S gene</a:t>
            </a:r>
          </a:p>
          <a:p>
            <a:pPr eaLnBrk="1" hangingPunct="1"/>
            <a:r>
              <a:rPr lang="en-US" altLang="en-US" sz="1400" dirty="0">
                <a:latin typeface="iA Writer Quattro S" pitchFamily="2" charset="0"/>
              </a:rPr>
              <a:t>Subsequently, we classify bacteria based on variable sequence regions:</a:t>
            </a:r>
            <a:br>
              <a:rPr lang="en-US" altLang="en-US" sz="1400" dirty="0">
                <a:latin typeface="iA Writer Quattro S" pitchFamily="2" charset="0"/>
              </a:rPr>
            </a:br>
            <a:r>
              <a:rPr lang="en-US" altLang="en-US" sz="1400" dirty="0">
                <a:latin typeface="iA Writer Quattro S" pitchFamily="2" charset="0"/>
              </a:rPr>
              <a:t>	software (UPARSE, </a:t>
            </a:r>
            <a:r>
              <a:rPr lang="en-US" altLang="en-US" sz="1400" dirty="0" err="1">
                <a:latin typeface="iA Writer Quattro S" pitchFamily="2" charset="0"/>
              </a:rPr>
              <a:t>Qime</a:t>
            </a:r>
            <a:r>
              <a:rPr lang="en-US" altLang="en-US" sz="1400" dirty="0">
                <a:latin typeface="iA Writer Quattro S" pitchFamily="2" charset="0"/>
              </a:rPr>
              <a:t>, </a:t>
            </a:r>
            <a:r>
              <a:rPr lang="en-US" altLang="en-US" sz="1400" dirty="0" err="1">
                <a:latin typeface="iA Writer Quattro S" pitchFamily="2" charset="0"/>
              </a:rPr>
              <a:t>Mothur</a:t>
            </a:r>
            <a:r>
              <a:rPr lang="en-US" altLang="en-US" sz="1400" dirty="0">
                <a:latin typeface="iA Writer Quattro S" pitchFamily="2" charset="0"/>
              </a:rPr>
              <a:t>, DADA2)</a:t>
            </a:r>
          </a:p>
          <a:p>
            <a:pPr eaLnBrk="1" hangingPunct="1"/>
            <a:r>
              <a:rPr lang="en-US" altLang="en-US" sz="1400" dirty="0">
                <a:latin typeface="iA Writer Quattro S" pitchFamily="2" charset="0"/>
              </a:rPr>
              <a:t>Cheap &amp; targeted; well-established with many, many studies; community comparisons; only targets bacteria; not all bacteria can be identified down to the species/strain level; still useful</a:t>
            </a:r>
          </a:p>
          <a:p>
            <a:pPr eaLnBrk="1" hangingPunct="1"/>
            <a:r>
              <a:rPr lang="en-US" altLang="en-US" sz="1400" dirty="0">
                <a:latin typeface="iA Writer Quattro S" pitchFamily="2" charset="0"/>
              </a:rPr>
              <a:t>Gut microbiome studies (non-invasive – i.e. stool samples)</a:t>
            </a:r>
            <a:br>
              <a:rPr lang="en-US" altLang="en-US" sz="1400" dirty="0">
                <a:latin typeface="iA Writer Quattro S" pitchFamily="2" charset="0"/>
              </a:rPr>
            </a:br>
            <a:br>
              <a:rPr lang="en-US" altLang="en-US" sz="1400" dirty="0">
                <a:latin typeface="iA Writer Quattro S" pitchFamily="2" charset="0"/>
              </a:rPr>
            </a:br>
            <a:r>
              <a:rPr lang="en-US" altLang="en-US" sz="1400" b="1" dirty="0">
                <a:latin typeface="iA Writer Quattro S" pitchFamily="2" charset="0"/>
              </a:rPr>
              <a:t>See</a:t>
            </a:r>
            <a:r>
              <a:rPr lang="en-US" altLang="en-US" sz="1400" dirty="0">
                <a:latin typeface="iA Writer Quattro S" pitchFamily="2" charset="0"/>
              </a:rPr>
              <a:t>: </a:t>
            </a:r>
          </a:p>
          <a:p>
            <a:pPr lvl="1" eaLnBrk="1" hangingPunct="1"/>
            <a:r>
              <a:rPr lang="en-US" altLang="en-US" sz="1400" dirty="0">
                <a:latin typeface="iA Writer Quattro S" pitchFamily="2" charset="0"/>
              </a:rPr>
              <a:t>Brigida </a:t>
            </a:r>
            <a:r>
              <a:rPr lang="en-US" altLang="en-US" sz="1400" dirty="0" err="1">
                <a:latin typeface="iA Writer Quattro S" pitchFamily="2" charset="0"/>
              </a:rPr>
              <a:t>Rusconi</a:t>
            </a:r>
            <a:r>
              <a:rPr lang="en-US" altLang="en-US" sz="1400" dirty="0">
                <a:latin typeface="iA Writer Quattro S" pitchFamily="2" charset="0"/>
              </a:rPr>
              <a:t>, PhD (March 8, 2021)</a:t>
            </a:r>
          </a:p>
          <a:p>
            <a:pPr lvl="1" eaLnBrk="1" hangingPunct="1"/>
            <a:r>
              <a:rPr lang="en-US" altLang="en-US" sz="1400" dirty="0">
                <a:latin typeface="iA Writer Quattro S" pitchFamily="2" charset="0"/>
              </a:rPr>
              <a:t>“16S analysis using R-studio, DADA2, and DESeq2”</a:t>
            </a:r>
          </a:p>
        </p:txBody>
      </p:sp>
      <p:pic>
        <p:nvPicPr>
          <p:cNvPr id="4" name="Picture 3">
            <a:extLst>
              <a:ext uri="{FF2B5EF4-FFF2-40B4-BE49-F238E27FC236}">
                <a16:creationId xmlns:a16="http://schemas.microsoft.com/office/drawing/2014/main" id="{0CF1A2E0-8C1B-044F-8E6B-39E60EE9FEFE}"/>
              </a:ext>
            </a:extLst>
          </p:cNvPr>
          <p:cNvPicPr>
            <a:picLocks noChangeAspect="1"/>
          </p:cNvPicPr>
          <p:nvPr/>
        </p:nvPicPr>
        <p:blipFill>
          <a:blip r:embed="rId2"/>
          <a:stretch>
            <a:fillRect/>
          </a:stretch>
        </p:blipFill>
        <p:spPr>
          <a:xfrm>
            <a:off x="640482" y="1095014"/>
            <a:ext cx="7596336" cy="1932016"/>
          </a:xfrm>
          <a:prstGeom prst="rect">
            <a:avLst/>
          </a:prstGeom>
        </p:spPr>
      </p:pic>
    </p:spTree>
    <p:extLst>
      <p:ext uri="{BB962C8B-B14F-4D97-AF65-F5344CB8AC3E}">
        <p14:creationId xmlns:p14="http://schemas.microsoft.com/office/powerpoint/2010/main" val="495170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E770079-3CA0-7A48-9E6A-75B15D4B8888}"/>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dirty="0">
                <a:solidFill>
                  <a:schemeClr val="bg1"/>
                </a:solidFill>
                <a:latin typeface="iA Writer Quattro S" pitchFamily="2" charset="0"/>
              </a:rPr>
              <a:t>Map Reduce (NCBI </a:t>
            </a:r>
            <a:r>
              <a:rPr lang="en-US" altLang="en-US" dirty="0" err="1">
                <a:solidFill>
                  <a:schemeClr val="bg1"/>
                </a:solidFill>
                <a:latin typeface="iA Writer Quattro S" pitchFamily="2" charset="0"/>
              </a:rPr>
              <a:t>nt</a:t>
            </a:r>
            <a:r>
              <a:rPr lang="en-US" altLang="en-US" dirty="0">
                <a:solidFill>
                  <a:schemeClr val="bg1"/>
                </a:solidFill>
                <a:latin typeface="iA Writer Quattro S" pitchFamily="2" charset="0"/>
              </a:rPr>
              <a:t>/</a:t>
            </a:r>
            <a:r>
              <a:rPr lang="en-US" altLang="en-US" dirty="0" err="1">
                <a:solidFill>
                  <a:schemeClr val="bg1"/>
                </a:solidFill>
                <a:latin typeface="iA Writer Quattro S" pitchFamily="2" charset="0"/>
              </a:rPr>
              <a:t>nr</a:t>
            </a:r>
            <a:r>
              <a:rPr lang="en-US" altLang="en-US" dirty="0">
                <a:solidFill>
                  <a:schemeClr val="bg1"/>
                </a:solidFill>
                <a:latin typeface="iA Writer Quattro S" pitchFamily="2" charset="0"/>
              </a:rPr>
              <a:t> databases)</a:t>
            </a:r>
          </a:p>
        </p:txBody>
      </p:sp>
      <p:sp>
        <p:nvSpPr>
          <p:cNvPr id="62467" name="TextBox 4">
            <a:extLst>
              <a:ext uri="{FF2B5EF4-FFF2-40B4-BE49-F238E27FC236}">
                <a16:creationId xmlns:a16="http://schemas.microsoft.com/office/drawing/2014/main" id="{1A266F2C-BE5C-6940-8EC6-B74B16399B8F}"/>
              </a:ext>
            </a:extLst>
          </p:cNvPr>
          <p:cNvSpPr txBox="1">
            <a:spLocks noChangeArrowheads="1"/>
          </p:cNvSpPr>
          <p:nvPr/>
        </p:nvSpPr>
        <p:spPr bwMode="auto">
          <a:xfrm>
            <a:off x="7570788" y="6550025"/>
            <a:ext cx="157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solidFill>
                  <a:schemeClr val="bg1"/>
                </a:solidFill>
              </a:rPr>
              <a:t>twylie@wustl.edu</a:t>
            </a:r>
          </a:p>
        </p:txBody>
      </p:sp>
      <p:pic>
        <p:nvPicPr>
          <p:cNvPr id="62468" name="Picture 6">
            <a:extLst>
              <a:ext uri="{FF2B5EF4-FFF2-40B4-BE49-F238E27FC236}">
                <a16:creationId xmlns:a16="http://schemas.microsoft.com/office/drawing/2014/main" id="{4FE4CFAE-8CBF-6746-9BEE-0D18C9039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919" y="1628800"/>
            <a:ext cx="7129462"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onut 4">
            <a:extLst>
              <a:ext uri="{FF2B5EF4-FFF2-40B4-BE49-F238E27FC236}">
                <a16:creationId xmlns:a16="http://schemas.microsoft.com/office/drawing/2014/main" id="{B144D3F9-2FDC-514E-81E8-533D003F733F}"/>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64987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A9F4079-98E7-9D4D-9306-BABDA86F15C9}"/>
              </a:ext>
            </a:extLst>
          </p:cNvPr>
          <p:cNvSpPr>
            <a:spLocks noGrp="1" noChangeArrowheads="1"/>
          </p:cNvSpPr>
          <p:nvPr>
            <p:ph type="title"/>
          </p:nvPr>
        </p:nvSpPr>
        <p:spPr>
          <a:xfrm>
            <a:off x="323850" y="44450"/>
            <a:ext cx="8229600" cy="863600"/>
          </a:xfrm>
        </p:spPr>
        <p:txBody>
          <a:bodyPr/>
          <a:lstStyle/>
          <a:p>
            <a:pPr algn="l" eaLnBrk="1" hangingPunct="1"/>
            <a:r>
              <a:rPr lang="en-US" altLang="en-US" sz="3600" dirty="0">
                <a:solidFill>
                  <a:schemeClr val="bg1"/>
                </a:solidFill>
                <a:latin typeface="iA Writer Quattro S" pitchFamily="2" charset="0"/>
              </a:rPr>
              <a:t>ViroMatch DBs</a:t>
            </a:r>
          </a:p>
        </p:txBody>
      </p:sp>
      <p:graphicFrame>
        <p:nvGraphicFramePr>
          <p:cNvPr id="2" name="Content Placeholder 1">
            <a:extLst>
              <a:ext uri="{FF2B5EF4-FFF2-40B4-BE49-F238E27FC236}">
                <a16:creationId xmlns:a16="http://schemas.microsoft.com/office/drawing/2014/main" id="{6556544E-9153-AC48-BE43-D30B862C58EC}"/>
              </a:ext>
            </a:extLst>
          </p:cNvPr>
          <p:cNvGraphicFramePr>
            <a:graphicFrameLocks noGrp="1"/>
          </p:cNvGraphicFramePr>
          <p:nvPr>
            <p:ph idx="1"/>
            <p:extLst>
              <p:ext uri="{D42A27DB-BD31-4B8C-83A1-F6EECF244321}">
                <p14:modId xmlns:p14="http://schemas.microsoft.com/office/powerpoint/2010/main" val="3826739884"/>
              </p:ext>
            </p:extLst>
          </p:nvPr>
        </p:nvGraphicFramePr>
        <p:xfrm>
          <a:off x="457200" y="1052513"/>
          <a:ext cx="8229600" cy="3134360"/>
        </p:xfrm>
        <a:graphic>
          <a:graphicData uri="http://schemas.openxmlformats.org/drawingml/2006/table">
            <a:tbl>
              <a:tblPr firstRow="1" bandRow="1">
                <a:tableStyleId>{93296810-A885-4BE3-A3E7-6D5BEEA58F35}</a:tableStyleId>
              </a:tblPr>
              <a:tblGrid>
                <a:gridCol w="4114800">
                  <a:extLst>
                    <a:ext uri="{9D8B030D-6E8A-4147-A177-3AD203B41FA5}">
                      <a16:colId xmlns:a16="http://schemas.microsoft.com/office/drawing/2014/main" val="3116160874"/>
                    </a:ext>
                  </a:extLst>
                </a:gridCol>
                <a:gridCol w="4114800">
                  <a:extLst>
                    <a:ext uri="{9D8B030D-6E8A-4147-A177-3AD203B41FA5}">
                      <a16:colId xmlns:a16="http://schemas.microsoft.com/office/drawing/2014/main" val="3142340722"/>
                    </a:ext>
                  </a:extLst>
                </a:gridCol>
              </a:tblGrid>
              <a:tr h="370840">
                <a:tc>
                  <a:txBody>
                    <a:bodyPr/>
                    <a:lstStyle/>
                    <a:p>
                      <a:r>
                        <a:rPr lang="en-US" dirty="0"/>
                        <a:t>Database</a:t>
                      </a:r>
                    </a:p>
                  </a:txBody>
                  <a:tcPr/>
                </a:tc>
                <a:tc>
                  <a:txBody>
                    <a:bodyPr/>
                    <a:lstStyle/>
                    <a:p>
                      <a:r>
                        <a:rPr lang="en-US" dirty="0"/>
                        <a:t>Description</a:t>
                      </a:r>
                    </a:p>
                  </a:txBody>
                  <a:tcPr/>
                </a:tc>
                <a:extLst>
                  <a:ext uri="{0D108BD9-81ED-4DB2-BD59-A6C34878D82A}">
                    <a16:rowId xmlns:a16="http://schemas.microsoft.com/office/drawing/2014/main" val="2473831509"/>
                  </a:ext>
                </a:extLst>
              </a:tr>
              <a:tr h="370840">
                <a:tc>
                  <a:txBody>
                    <a:bodyPr/>
                    <a:lstStyle/>
                    <a:p>
                      <a:r>
                        <a:rPr lang="en-US" dirty="0"/>
                        <a:t>Adaptor</a:t>
                      </a:r>
                    </a:p>
                  </a:txBody>
                  <a:tcPr/>
                </a:tc>
                <a:tc>
                  <a:txBody>
                    <a:bodyPr/>
                    <a:lstStyle/>
                    <a:p>
                      <a:r>
                        <a:rPr lang="en-US" dirty="0"/>
                        <a:t>Sequences used for trimming adaptor.</a:t>
                      </a:r>
                    </a:p>
                  </a:txBody>
                  <a:tcPr/>
                </a:tc>
                <a:extLst>
                  <a:ext uri="{0D108BD9-81ED-4DB2-BD59-A6C34878D82A}">
                    <a16:rowId xmlns:a16="http://schemas.microsoft.com/office/drawing/2014/main" val="1935884455"/>
                  </a:ext>
                </a:extLst>
              </a:tr>
              <a:tr h="370840">
                <a:tc>
                  <a:txBody>
                    <a:bodyPr/>
                    <a:lstStyle/>
                    <a:p>
                      <a:r>
                        <a:rPr lang="en-US" dirty="0"/>
                        <a:t>Host</a:t>
                      </a:r>
                    </a:p>
                  </a:txBody>
                  <a:tcPr/>
                </a:tc>
                <a:tc>
                  <a:txBody>
                    <a:bodyPr/>
                    <a:lstStyle/>
                    <a:p>
                      <a:r>
                        <a:rPr lang="en-US" dirty="0"/>
                        <a:t>Human reference genome.</a:t>
                      </a:r>
                    </a:p>
                  </a:txBody>
                  <a:tcPr/>
                </a:tc>
                <a:extLst>
                  <a:ext uri="{0D108BD9-81ED-4DB2-BD59-A6C34878D82A}">
                    <a16:rowId xmlns:a16="http://schemas.microsoft.com/office/drawing/2014/main" val="2475098025"/>
                  </a:ext>
                </a:extLst>
              </a:tr>
              <a:tr h="370840">
                <a:tc>
                  <a:txBody>
                    <a:bodyPr/>
                    <a:lstStyle/>
                    <a:p>
                      <a:r>
                        <a:rPr lang="en-US" dirty="0"/>
                        <a:t>Viral DB (nucleotide)</a:t>
                      </a:r>
                    </a:p>
                  </a:txBody>
                  <a:tcPr/>
                </a:tc>
                <a:tc>
                  <a:txBody>
                    <a:bodyPr/>
                    <a:lstStyle/>
                    <a:p>
                      <a:r>
                        <a:rPr lang="en-US" dirty="0"/>
                        <a:t>Database of viral sequences from GenBank &amp; </a:t>
                      </a:r>
                      <a:r>
                        <a:rPr lang="en-US" dirty="0" err="1"/>
                        <a:t>RefSeq</a:t>
                      </a:r>
                      <a:r>
                        <a:rPr lang="en-US" dirty="0"/>
                        <a:t>. (1 file)</a:t>
                      </a:r>
                    </a:p>
                  </a:txBody>
                  <a:tcPr/>
                </a:tc>
                <a:extLst>
                  <a:ext uri="{0D108BD9-81ED-4DB2-BD59-A6C34878D82A}">
                    <a16:rowId xmlns:a16="http://schemas.microsoft.com/office/drawing/2014/main" val="2244116916"/>
                  </a:ext>
                </a:extLst>
              </a:tr>
              <a:tr h="370840">
                <a:tc>
                  <a:txBody>
                    <a:bodyPr/>
                    <a:lstStyle/>
                    <a:p>
                      <a:r>
                        <a:rPr lang="en-US" dirty="0"/>
                        <a:t>Viral DB (translated nucleotide)</a:t>
                      </a:r>
                    </a:p>
                  </a:txBody>
                  <a:tcPr/>
                </a:tc>
                <a:tc>
                  <a:txBody>
                    <a:bodyPr/>
                    <a:lstStyle/>
                    <a:p>
                      <a:r>
                        <a:rPr lang="en-US" dirty="0"/>
                        <a:t>Six-frame translated version of Viral DB. (1 file)</a:t>
                      </a:r>
                    </a:p>
                  </a:txBody>
                  <a:tcPr/>
                </a:tc>
                <a:extLst>
                  <a:ext uri="{0D108BD9-81ED-4DB2-BD59-A6C34878D82A}">
                    <a16:rowId xmlns:a16="http://schemas.microsoft.com/office/drawing/2014/main" val="1770839693"/>
                  </a:ext>
                </a:extLst>
              </a:tr>
              <a:tr h="370840">
                <a:tc>
                  <a:txBody>
                    <a:bodyPr/>
                    <a:lstStyle/>
                    <a:p>
                      <a:r>
                        <a:rPr lang="en-US" dirty="0"/>
                        <a:t>NCBI </a:t>
                      </a:r>
                      <a:r>
                        <a:rPr lang="en-US" dirty="0" err="1"/>
                        <a:t>nt</a:t>
                      </a:r>
                      <a:r>
                        <a:rPr lang="en-US" dirty="0"/>
                        <a:t> – 75 files, &lt;4 GB each</a:t>
                      </a:r>
                    </a:p>
                  </a:txBody>
                  <a:tcPr/>
                </a:tc>
                <a:tc>
                  <a:txBody>
                    <a:bodyPr/>
                    <a:lstStyle/>
                    <a:p>
                      <a:r>
                        <a:rPr lang="en-US" dirty="0"/>
                        <a:t>Split version of NCBI nt.</a:t>
                      </a:r>
                    </a:p>
                  </a:txBody>
                  <a:tcPr/>
                </a:tc>
                <a:extLst>
                  <a:ext uri="{0D108BD9-81ED-4DB2-BD59-A6C34878D82A}">
                    <a16:rowId xmlns:a16="http://schemas.microsoft.com/office/drawing/2014/main" val="254466294"/>
                  </a:ext>
                </a:extLst>
              </a:tr>
              <a:tr h="370840">
                <a:tc>
                  <a:txBody>
                    <a:bodyPr/>
                    <a:lstStyle/>
                    <a:p>
                      <a:r>
                        <a:rPr lang="en-US" dirty="0"/>
                        <a:t>NCBI </a:t>
                      </a:r>
                      <a:r>
                        <a:rPr lang="en-US" dirty="0" err="1"/>
                        <a:t>nr</a:t>
                      </a:r>
                      <a:r>
                        <a:rPr lang="en-US" dirty="0"/>
                        <a:t> – 41 files, &lt;4 GB each</a:t>
                      </a:r>
                    </a:p>
                  </a:txBody>
                  <a:tcPr/>
                </a:tc>
                <a:tc>
                  <a:txBody>
                    <a:bodyPr/>
                    <a:lstStyle/>
                    <a:p>
                      <a:r>
                        <a:rPr lang="en-US" dirty="0"/>
                        <a:t>Split version of NCBI </a:t>
                      </a:r>
                      <a:r>
                        <a:rPr lang="en-US" dirty="0" err="1"/>
                        <a:t>nr</a:t>
                      </a:r>
                      <a:r>
                        <a:rPr lang="en-US" dirty="0"/>
                        <a:t>.</a:t>
                      </a:r>
                    </a:p>
                  </a:txBody>
                  <a:tcPr/>
                </a:tc>
                <a:extLst>
                  <a:ext uri="{0D108BD9-81ED-4DB2-BD59-A6C34878D82A}">
                    <a16:rowId xmlns:a16="http://schemas.microsoft.com/office/drawing/2014/main" val="2953773773"/>
                  </a:ext>
                </a:extLst>
              </a:tr>
            </a:tbl>
          </a:graphicData>
        </a:graphic>
      </p:graphicFrame>
      <p:sp>
        <p:nvSpPr>
          <p:cNvPr id="5" name="TextBox 4">
            <a:extLst>
              <a:ext uri="{FF2B5EF4-FFF2-40B4-BE49-F238E27FC236}">
                <a16:creationId xmlns:a16="http://schemas.microsoft.com/office/drawing/2014/main" id="{88747BF8-B5AF-4D40-A0F7-205867737C3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6" name="TextBox 1">
            <a:extLst>
              <a:ext uri="{FF2B5EF4-FFF2-40B4-BE49-F238E27FC236}">
                <a16:creationId xmlns:a16="http://schemas.microsoft.com/office/drawing/2014/main" id="{03B250DD-8562-EF40-A2CA-BE2A0F7B1D79}"/>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8" name="Donut 7">
            <a:extLst>
              <a:ext uri="{FF2B5EF4-FFF2-40B4-BE49-F238E27FC236}">
                <a16:creationId xmlns:a16="http://schemas.microsoft.com/office/drawing/2014/main" id="{201A6A2D-E4DE-BF44-92CE-19D0CC6E104D}"/>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66569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ABC3345C-868C-9E4B-B64C-493AC8DB3DCB}"/>
              </a:ext>
            </a:extLst>
          </p:cNvPr>
          <p:cNvSpPr>
            <a:spLocks noGrp="1" noChangeArrowheads="1"/>
          </p:cNvSpPr>
          <p:nvPr>
            <p:ph type="title"/>
          </p:nvPr>
        </p:nvSpPr>
        <p:spPr>
          <a:xfrm>
            <a:off x="457200" y="115888"/>
            <a:ext cx="8229600" cy="649287"/>
          </a:xfrm>
        </p:spPr>
        <p:txBody>
          <a:bodyPr/>
          <a:lstStyle/>
          <a:p>
            <a:pPr algn="l"/>
            <a:r>
              <a:rPr lang="en-US" altLang="en-US" dirty="0">
                <a:solidFill>
                  <a:schemeClr val="bg1"/>
                </a:solidFill>
              </a:rPr>
              <a:t>System Resources</a:t>
            </a:r>
          </a:p>
        </p:txBody>
      </p:sp>
      <p:sp>
        <p:nvSpPr>
          <p:cNvPr id="27650" name="TextBox 1">
            <a:extLst>
              <a:ext uri="{FF2B5EF4-FFF2-40B4-BE49-F238E27FC236}">
                <a16:creationId xmlns:a16="http://schemas.microsoft.com/office/drawing/2014/main" id="{19129C0E-B0D4-8B42-9E6B-6FB31B75C18F}"/>
              </a:ext>
            </a:extLst>
          </p:cNvPr>
          <p:cNvSpPr txBox="1">
            <a:spLocks noChangeArrowheads="1"/>
          </p:cNvSpPr>
          <p:nvPr/>
        </p:nvSpPr>
        <p:spPr bwMode="auto">
          <a:xfrm>
            <a:off x="7570788" y="6550025"/>
            <a:ext cx="157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solidFill>
                  <a:schemeClr val="bg1"/>
                </a:solidFill>
              </a:rPr>
              <a:t>twylie@wustl.edu</a:t>
            </a:r>
          </a:p>
        </p:txBody>
      </p:sp>
      <p:sp>
        <p:nvSpPr>
          <p:cNvPr id="2" name="TextBox 1">
            <a:extLst>
              <a:ext uri="{FF2B5EF4-FFF2-40B4-BE49-F238E27FC236}">
                <a16:creationId xmlns:a16="http://schemas.microsoft.com/office/drawing/2014/main" id="{3BC077DB-70BA-034C-8378-6483D46EBB16}"/>
              </a:ext>
            </a:extLst>
          </p:cNvPr>
          <p:cNvSpPr txBox="1"/>
          <p:nvPr/>
        </p:nvSpPr>
        <p:spPr>
          <a:xfrm>
            <a:off x="539552" y="1268760"/>
            <a:ext cx="8280920"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B3635797-D5AF-DD42-8F47-A6623F4FE01B}"/>
              </a:ext>
            </a:extLst>
          </p:cNvPr>
          <p:cNvSpPr txBox="1"/>
          <p:nvPr/>
        </p:nvSpPr>
        <p:spPr>
          <a:xfrm>
            <a:off x="539552" y="1196752"/>
            <a:ext cx="7992888" cy="4801314"/>
          </a:xfrm>
          <a:prstGeom prst="rect">
            <a:avLst/>
          </a:prstGeom>
          <a:noFill/>
        </p:spPr>
        <p:txBody>
          <a:bodyPr wrap="square" rtlCol="0">
            <a:spAutoFit/>
          </a:bodyPr>
          <a:lstStyle/>
          <a:p>
            <a:pPr marL="285750" indent="-285750">
              <a:buFont typeface="Arial" panose="020B0604020202020204" pitchFamily="34" charset="0"/>
              <a:buChar char="•"/>
            </a:pPr>
            <a:r>
              <a:rPr lang="en-US" dirty="0"/>
              <a:t>In terms of disk space and memory, requirements vary depending on the size of the samples you are processing.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run ViroMatch on thousands of samples, ranging from 1 million reads to over 200 million reads processed. At lower boundary single core processing, we have processed 30 million reads using 8 GB of memory and 105 GB of disk space and 17:04 runtime. The same data set was parallel processed using 100 cores and 8 GB memory in under 5 hours, same disk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a general rule of thumb, we use 16 GB of memory.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Disk space needed for ViroMatch processing can be considerable (potentially hundreds of gigabytes) depending on the number of reads processed per sample, especially if the --keep option is used to retain all temporary files.</a:t>
            </a:r>
          </a:p>
          <a:p>
            <a:endParaRPr lang="en-US" dirty="0"/>
          </a:p>
        </p:txBody>
      </p:sp>
      <p:sp>
        <p:nvSpPr>
          <p:cNvPr id="6" name="Donut 5">
            <a:extLst>
              <a:ext uri="{FF2B5EF4-FFF2-40B4-BE49-F238E27FC236}">
                <a16:creationId xmlns:a16="http://schemas.microsoft.com/office/drawing/2014/main" id="{4A0B1A7B-2B34-1C4A-A8B2-4A65FD164EE0}"/>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1938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A9F4079-98E7-9D4D-9306-BABDA86F15C9}"/>
              </a:ext>
            </a:extLst>
          </p:cNvPr>
          <p:cNvSpPr>
            <a:spLocks noGrp="1" noChangeArrowheads="1"/>
          </p:cNvSpPr>
          <p:nvPr>
            <p:ph type="title"/>
          </p:nvPr>
        </p:nvSpPr>
        <p:spPr>
          <a:xfrm>
            <a:off x="323850" y="44450"/>
            <a:ext cx="8229600" cy="863600"/>
          </a:xfrm>
        </p:spPr>
        <p:txBody>
          <a:bodyPr/>
          <a:lstStyle/>
          <a:p>
            <a:pPr algn="l" eaLnBrk="1" hangingPunct="1"/>
            <a:r>
              <a:rPr lang="en-US" altLang="en-US" sz="3600" dirty="0">
                <a:solidFill>
                  <a:schemeClr val="bg1"/>
                </a:solidFill>
                <a:latin typeface="iA Writer Quattro S" pitchFamily="2" charset="0"/>
              </a:rPr>
              <a:t>ViroMatch Dependencies</a:t>
            </a:r>
          </a:p>
        </p:txBody>
      </p:sp>
      <p:sp>
        <p:nvSpPr>
          <p:cNvPr id="5" name="TextBox 4">
            <a:extLst>
              <a:ext uri="{FF2B5EF4-FFF2-40B4-BE49-F238E27FC236}">
                <a16:creationId xmlns:a16="http://schemas.microsoft.com/office/drawing/2014/main" id="{88747BF8-B5AF-4D40-A0F7-205867737C3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6" name="TextBox 1">
            <a:extLst>
              <a:ext uri="{FF2B5EF4-FFF2-40B4-BE49-F238E27FC236}">
                <a16:creationId xmlns:a16="http://schemas.microsoft.com/office/drawing/2014/main" id="{03B250DD-8562-EF40-A2CA-BE2A0F7B1D79}"/>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8" name="Picture 7">
            <a:extLst>
              <a:ext uri="{FF2B5EF4-FFF2-40B4-BE49-F238E27FC236}">
                <a16:creationId xmlns:a16="http://schemas.microsoft.com/office/drawing/2014/main" id="{84BF977F-5F9D-674E-98A5-0ECFAE2F4E91}"/>
              </a:ext>
            </a:extLst>
          </p:cNvPr>
          <p:cNvPicPr>
            <a:picLocks noChangeAspect="1"/>
          </p:cNvPicPr>
          <p:nvPr/>
        </p:nvPicPr>
        <p:blipFill>
          <a:blip r:embed="rId3"/>
          <a:stretch>
            <a:fillRect/>
          </a:stretch>
        </p:blipFill>
        <p:spPr>
          <a:xfrm>
            <a:off x="471999" y="1349704"/>
            <a:ext cx="7933302" cy="4758667"/>
          </a:xfrm>
          <a:prstGeom prst="rect">
            <a:avLst/>
          </a:prstGeom>
        </p:spPr>
      </p:pic>
      <p:sp>
        <p:nvSpPr>
          <p:cNvPr id="10" name="Donut 9">
            <a:extLst>
              <a:ext uri="{FF2B5EF4-FFF2-40B4-BE49-F238E27FC236}">
                <a16:creationId xmlns:a16="http://schemas.microsoft.com/office/drawing/2014/main" id="{37E83E0F-3188-F249-BF7A-0B6CE7FD2F75}"/>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4535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ABC3345C-868C-9E4B-B64C-493AC8DB3DCB}"/>
              </a:ext>
            </a:extLst>
          </p:cNvPr>
          <p:cNvSpPr>
            <a:spLocks noGrp="1" noChangeArrowheads="1"/>
          </p:cNvSpPr>
          <p:nvPr>
            <p:ph type="title"/>
          </p:nvPr>
        </p:nvSpPr>
        <p:spPr>
          <a:xfrm>
            <a:off x="457200" y="115888"/>
            <a:ext cx="8229600" cy="649287"/>
          </a:xfrm>
        </p:spPr>
        <p:txBody>
          <a:bodyPr/>
          <a:lstStyle/>
          <a:p>
            <a:pPr algn="l"/>
            <a:r>
              <a:rPr lang="en-US" altLang="en-US">
                <a:solidFill>
                  <a:schemeClr val="bg1"/>
                </a:solidFill>
              </a:rPr>
              <a:t>Runtime</a:t>
            </a:r>
          </a:p>
        </p:txBody>
      </p:sp>
      <p:sp>
        <p:nvSpPr>
          <p:cNvPr id="27650" name="TextBox 1">
            <a:extLst>
              <a:ext uri="{FF2B5EF4-FFF2-40B4-BE49-F238E27FC236}">
                <a16:creationId xmlns:a16="http://schemas.microsoft.com/office/drawing/2014/main" id="{19129C0E-B0D4-8B42-9E6B-6FB31B75C18F}"/>
              </a:ext>
            </a:extLst>
          </p:cNvPr>
          <p:cNvSpPr txBox="1">
            <a:spLocks noChangeArrowheads="1"/>
          </p:cNvSpPr>
          <p:nvPr/>
        </p:nvSpPr>
        <p:spPr bwMode="auto">
          <a:xfrm>
            <a:off x="7570788" y="6550025"/>
            <a:ext cx="1573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solidFill>
                  <a:schemeClr val="bg1"/>
                </a:solidFill>
              </a:rPr>
              <a:t>twylie@wustl.edu</a:t>
            </a:r>
          </a:p>
        </p:txBody>
      </p:sp>
      <p:sp>
        <p:nvSpPr>
          <p:cNvPr id="2" name="TextBox 1">
            <a:extLst>
              <a:ext uri="{FF2B5EF4-FFF2-40B4-BE49-F238E27FC236}">
                <a16:creationId xmlns:a16="http://schemas.microsoft.com/office/drawing/2014/main" id="{3BC077DB-70BA-034C-8378-6483D46EBB16}"/>
              </a:ext>
            </a:extLst>
          </p:cNvPr>
          <p:cNvSpPr txBox="1"/>
          <p:nvPr/>
        </p:nvSpPr>
        <p:spPr>
          <a:xfrm>
            <a:off x="539552" y="1268760"/>
            <a:ext cx="8280920" cy="3416320"/>
          </a:xfrm>
          <a:prstGeom prst="rect">
            <a:avLst/>
          </a:prstGeom>
          <a:noFill/>
        </p:spPr>
        <p:txBody>
          <a:bodyPr wrap="square" rtlCol="0">
            <a:spAutoFit/>
          </a:bodyPr>
          <a:lstStyle/>
          <a:p>
            <a:r>
              <a:rPr lang="en-US" dirty="0"/>
              <a:t>We processed 11,829,946 reads using a single core and 16 GB of RAM in a total of </a:t>
            </a:r>
            <a:r>
              <a:rPr lang="en-US" b="1" dirty="0"/>
              <a:t>8:00:06</a:t>
            </a:r>
            <a:r>
              <a:rPr lang="en-US" dirty="0"/>
              <a:t> runtime. </a:t>
            </a:r>
          </a:p>
          <a:p>
            <a:endParaRPr lang="en-US" dirty="0"/>
          </a:p>
          <a:p>
            <a:r>
              <a:rPr lang="en-US" dirty="0"/>
              <a:t>This same sample was parallel-processed on the </a:t>
            </a:r>
            <a:r>
              <a:rPr lang="en-US" dirty="0" err="1"/>
              <a:t>WashU</a:t>
            </a:r>
            <a:r>
              <a:rPr lang="en-US" dirty="0"/>
              <a:t> compute1 LSF server using 150 cores (16 GB RAM each) and finished in </a:t>
            </a:r>
            <a:r>
              <a:rPr lang="en-US" b="1" dirty="0"/>
              <a:t>2:35:45</a:t>
            </a:r>
            <a:r>
              <a:rPr lang="en-US" dirty="0"/>
              <a:t> runtime. </a:t>
            </a:r>
          </a:p>
          <a:p>
            <a:endParaRPr lang="en-US" dirty="0"/>
          </a:p>
          <a:p>
            <a:r>
              <a:rPr lang="en-US" dirty="0"/>
              <a:t>Steps like </a:t>
            </a:r>
            <a:r>
              <a:rPr lang="en-US" i="1" dirty="0" err="1"/>
              <a:t>validate_nuc_nt_mapping</a:t>
            </a:r>
            <a:r>
              <a:rPr lang="en-US" i="1" dirty="0"/>
              <a:t> </a:t>
            </a:r>
            <a:r>
              <a:rPr lang="en-US" dirty="0"/>
              <a:t>and </a:t>
            </a:r>
            <a:r>
              <a:rPr lang="en-US" i="1" dirty="0" err="1"/>
              <a:t>validate_trans_nuc_nr_mapping</a:t>
            </a:r>
            <a:r>
              <a:rPr lang="en-US" i="1" dirty="0"/>
              <a:t> </a:t>
            </a:r>
            <a:r>
              <a:rPr lang="en-US" dirty="0"/>
              <a:t>benefit greatly from parallel-processing, as their processes are computationally intensive across multiple discrete iterations within the step. </a:t>
            </a:r>
          </a:p>
          <a:p>
            <a:endParaRPr lang="en-US" dirty="0"/>
          </a:p>
          <a:p>
            <a:r>
              <a:rPr lang="en-US" dirty="0">
                <a:hlinkClick r:id="rId2"/>
              </a:rPr>
              <a:t>https://</a:t>
            </a:r>
            <a:r>
              <a:rPr lang="en-US" dirty="0" err="1">
                <a:hlinkClick r:id="rId2"/>
              </a:rPr>
              <a:t>twylie.github.io</a:t>
            </a:r>
            <a:r>
              <a:rPr lang="en-US" dirty="0">
                <a:hlinkClick r:id="rId2"/>
              </a:rPr>
              <a:t>/</a:t>
            </a:r>
            <a:r>
              <a:rPr lang="en-US" dirty="0" err="1">
                <a:hlinkClick r:id="rId2"/>
              </a:rPr>
              <a:t>viromatch</a:t>
            </a:r>
            <a:r>
              <a:rPr lang="en-US" dirty="0">
                <a:hlinkClick r:id="rId2"/>
              </a:rPr>
              <a:t>/</a:t>
            </a:r>
            <a:r>
              <a:rPr lang="en-US" dirty="0" err="1">
                <a:hlinkClick r:id="rId2"/>
              </a:rPr>
              <a:t>download_and_install</a:t>
            </a:r>
            <a:r>
              <a:rPr lang="en-US" dirty="0">
                <a:hlinkClick r:id="rId2"/>
              </a:rPr>
              <a:t>/prerequisites/#example-runtime-breakdown</a:t>
            </a:r>
            <a:endParaRPr lang="en-US" dirty="0"/>
          </a:p>
        </p:txBody>
      </p:sp>
      <p:sp>
        <p:nvSpPr>
          <p:cNvPr id="5" name="Donut 4">
            <a:extLst>
              <a:ext uri="{FF2B5EF4-FFF2-40B4-BE49-F238E27FC236}">
                <a16:creationId xmlns:a16="http://schemas.microsoft.com/office/drawing/2014/main" id="{0D0084DC-9F44-7B42-BCF3-9125C8676465}"/>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4538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A9F4079-98E7-9D4D-9306-BABDA86F15C9}"/>
              </a:ext>
            </a:extLst>
          </p:cNvPr>
          <p:cNvSpPr>
            <a:spLocks noGrp="1" noChangeArrowheads="1"/>
          </p:cNvSpPr>
          <p:nvPr>
            <p:ph type="title"/>
          </p:nvPr>
        </p:nvSpPr>
        <p:spPr>
          <a:xfrm>
            <a:off x="323850" y="44450"/>
            <a:ext cx="8229600" cy="863600"/>
          </a:xfrm>
        </p:spPr>
        <p:txBody>
          <a:bodyPr/>
          <a:lstStyle/>
          <a:p>
            <a:pPr algn="l" eaLnBrk="1" hangingPunct="1"/>
            <a:r>
              <a:rPr lang="en-US" altLang="en-US" sz="3600" dirty="0">
                <a:solidFill>
                  <a:schemeClr val="bg1"/>
                </a:solidFill>
                <a:latin typeface="iA Writer Quattro S" pitchFamily="2" charset="0"/>
              </a:rPr>
              <a:t>ViroMatch Usage</a:t>
            </a:r>
          </a:p>
        </p:txBody>
      </p:sp>
      <p:sp>
        <p:nvSpPr>
          <p:cNvPr id="5" name="TextBox 4">
            <a:extLst>
              <a:ext uri="{FF2B5EF4-FFF2-40B4-BE49-F238E27FC236}">
                <a16:creationId xmlns:a16="http://schemas.microsoft.com/office/drawing/2014/main" id="{88747BF8-B5AF-4D40-A0F7-205867737C3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6" name="TextBox 1">
            <a:extLst>
              <a:ext uri="{FF2B5EF4-FFF2-40B4-BE49-F238E27FC236}">
                <a16:creationId xmlns:a16="http://schemas.microsoft.com/office/drawing/2014/main" id="{03B250DD-8562-EF40-A2CA-BE2A0F7B1D79}"/>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4" name="Content Placeholder 3">
            <a:extLst>
              <a:ext uri="{FF2B5EF4-FFF2-40B4-BE49-F238E27FC236}">
                <a16:creationId xmlns:a16="http://schemas.microsoft.com/office/drawing/2014/main" id="{BCD6B29B-3C03-9248-AF0F-89BF80E6A0B8}"/>
              </a:ext>
            </a:extLst>
          </p:cNvPr>
          <p:cNvSpPr>
            <a:spLocks noGrp="1"/>
          </p:cNvSpPr>
          <p:nvPr>
            <p:ph idx="1"/>
          </p:nvPr>
        </p:nvSpPr>
        <p:spPr>
          <a:xfrm>
            <a:off x="467544" y="1196752"/>
            <a:ext cx="8219256" cy="5112568"/>
          </a:xfrm>
        </p:spPr>
        <p:txBody>
          <a:bodyPr/>
          <a:lstStyle/>
          <a:p>
            <a:pPr marL="0" indent="0">
              <a:buNone/>
            </a:pPr>
            <a:r>
              <a:rPr lang="en-US" sz="1000" dirty="0">
                <a:solidFill>
                  <a:srgbClr val="7030A0"/>
                </a:solidFill>
                <a:latin typeface="iA Writer Quattro S" pitchFamily="2" charset="0"/>
              </a:rPr>
              <a:t>LSF_DOCKER_VOLUMES="/storage1/fs1/</a:t>
            </a:r>
            <a:r>
              <a:rPr lang="en-US" sz="1000" dirty="0" err="1">
                <a:solidFill>
                  <a:srgbClr val="7030A0"/>
                </a:solidFill>
                <a:latin typeface="iA Writer Quattro S" pitchFamily="2" charset="0"/>
              </a:rPr>
              <a:t>kwylie</a:t>
            </a:r>
            <a:r>
              <a:rPr lang="en-US" sz="1000" dirty="0">
                <a:solidFill>
                  <a:srgbClr val="7030A0"/>
                </a:solidFill>
                <a:latin typeface="iA Writer Quattro S" pitchFamily="2" charset="0"/>
              </a:rPr>
              <a:t>/Archive/2020_09_21_AHA_RAW_DATA_ONLY/RAW_DATA:/storage1/fs1/</a:t>
            </a:r>
            <a:r>
              <a:rPr lang="en-US" sz="1000" dirty="0" err="1">
                <a:solidFill>
                  <a:srgbClr val="7030A0"/>
                </a:solidFill>
                <a:latin typeface="iA Writer Quattro S" pitchFamily="2" charset="0"/>
              </a:rPr>
              <a:t>kwylie</a:t>
            </a:r>
            <a:r>
              <a:rPr lang="en-US" sz="1000" dirty="0">
                <a:solidFill>
                  <a:srgbClr val="7030A0"/>
                </a:solidFill>
                <a:latin typeface="iA Writer Quattro S" pitchFamily="2" charset="0"/>
              </a:rPr>
              <a:t>/Archive/2020_09_21_AHA_RAW_DATA_ONLY/RAW_DATA /storage1/fs1/</a:t>
            </a:r>
            <a:r>
              <a:rPr lang="en-US" sz="1000" dirty="0" err="1">
                <a:solidFill>
                  <a:srgbClr val="7030A0"/>
                </a:solidFill>
                <a:latin typeface="iA Writer Quattro S" pitchFamily="2" charset="0"/>
              </a:rPr>
              <a:t>kwylie</a:t>
            </a:r>
            <a:r>
              <a:rPr lang="en-US" sz="1000" dirty="0">
                <a:solidFill>
                  <a:srgbClr val="7030A0"/>
                </a:solidFill>
                <a:latin typeface="iA Writer Quattro S" pitchFamily="2" charset="0"/>
              </a:rPr>
              <a:t>/Active/</a:t>
            </a:r>
            <a:r>
              <a:rPr lang="en-US" sz="1000" dirty="0" err="1">
                <a:solidFill>
                  <a:srgbClr val="7030A0"/>
                </a:solidFill>
                <a:latin typeface="iA Writer Quattro S" pitchFamily="2" charset="0"/>
              </a:rPr>
              <a:t>viromatchDBs</a:t>
            </a:r>
            <a:r>
              <a:rPr lang="en-US" sz="1000" dirty="0">
                <a:solidFill>
                  <a:srgbClr val="7030A0"/>
                </a:solidFill>
                <a:latin typeface="iA Writer Quattro S" pitchFamily="2" charset="0"/>
              </a:rPr>
              <a:t>:/storage1/fs1</a:t>
            </a:r>
          </a:p>
          <a:p>
            <a:pPr marL="0" indent="0">
              <a:buNone/>
            </a:pPr>
            <a:r>
              <a:rPr lang="en-US" sz="1000" dirty="0">
                <a:solidFill>
                  <a:srgbClr val="7030A0"/>
                </a:solidFill>
                <a:latin typeface="iA Writer Quattro S" pitchFamily="2" charset="0"/>
              </a:rPr>
              <a:t>/</a:t>
            </a:r>
            <a:r>
              <a:rPr lang="en-US" sz="1000" dirty="0" err="1">
                <a:solidFill>
                  <a:srgbClr val="7030A0"/>
                </a:solidFill>
                <a:latin typeface="iA Writer Quattro S" pitchFamily="2" charset="0"/>
              </a:rPr>
              <a:t>kwylie</a:t>
            </a:r>
            <a:r>
              <a:rPr lang="en-US" sz="1000" dirty="0">
                <a:solidFill>
                  <a:srgbClr val="7030A0"/>
                </a:solidFill>
                <a:latin typeface="iA Writer Quattro S" pitchFamily="2" charset="0"/>
              </a:rPr>
              <a:t>/Active/</a:t>
            </a:r>
            <a:r>
              <a:rPr lang="en-US" sz="1000" dirty="0" err="1">
                <a:solidFill>
                  <a:srgbClr val="7030A0"/>
                </a:solidFill>
                <a:latin typeface="iA Writer Quattro S" pitchFamily="2" charset="0"/>
              </a:rPr>
              <a:t>viromatchDBs</a:t>
            </a:r>
            <a:r>
              <a:rPr lang="en-US" sz="1000" dirty="0">
                <a:solidFill>
                  <a:srgbClr val="7030A0"/>
                </a:solidFill>
                <a:latin typeface="iA Writer Quattro S" pitchFamily="2" charset="0"/>
              </a:rPr>
              <a:t> /storage1/fs1/</a:t>
            </a:r>
            <a:r>
              <a:rPr lang="en-US" sz="1000" dirty="0" err="1">
                <a:solidFill>
                  <a:srgbClr val="7030A0"/>
                </a:solidFill>
                <a:latin typeface="iA Writer Quattro S" pitchFamily="2" charset="0"/>
              </a:rPr>
              <a:t>kwylie</a:t>
            </a:r>
            <a:r>
              <a:rPr lang="en-US" sz="1000" dirty="0">
                <a:solidFill>
                  <a:srgbClr val="7030A0"/>
                </a:solidFill>
                <a:latin typeface="iA Writer Quattro S" pitchFamily="2" charset="0"/>
              </a:rPr>
              <a:t>/Active/2020_09_21_AHA:/storage1/fs1/</a:t>
            </a:r>
            <a:r>
              <a:rPr lang="en-US" sz="1000" dirty="0" err="1">
                <a:solidFill>
                  <a:srgbClr val="7030A0"/>
                </a:solidFill>
                <a:latin typeface="iA Writer Quattro S" pitchFamily="2" charset="0"/>
              </a:rPr>
              <a:t>kwylie</a:t>
            </a:r>
            <a:r>
              <a:rPr lang="en-US" sz="1000" dirty="0">
                <a:solidFill>
                  <a:srgbClr val="7030A0"/>
                </a:solidFill>
                <a:latin typeface="iA Writer Quattro S" pitchFamily="2" charset="0"/>
              </a:rPr>
              <a:t>/Active/2020_09_21_AHA/ /scratch1/fs1/</a:t>
            </a:r>
            <a:r>
              <a:rPr lang="en-US" sz="1000" dirty="0" err="1">
                <a:solidFill>
                  <a:srgbClr val="7030A0"/>
                </a:solidFill>
                <a:latin typeface="iA Writer Quattro S" pitchFamily="2" charset="0"/>
              </a:rPr>
              <a:t>kwylie</a:t>
            </a:r>
            <a:r>
              <a:rPr lang="en-US" sz="1000" dirty="0">
                <a:solidFill>
                  <a:srgbClr val="7030A0"/>
                </a:solidFill>
                <a:latin typeface="iA Writer Quattro S" pitchFamily="2" charset="0"/>
              </a:rPr>
              <a:t>/</a:t>
            </a:r>
            <a:r>
              <a:rPr lang="en-US" sz="1000" dirty="0" err="1">
                <a:solidFill>
                  <a:srgbClr val="7030A0"/>
                </a:solidFill>
                <a:latin typeface="iA Writer Quattro S" pitchFamily="2" charset="0"/>
              </a:rPr>
              <a:t>testPP</a:t>
            </a:r>
            <a:r>
              <a:rPr lang="en-US" sz="1000" dirty="0">
                <a:solidFill>
                  <a:srgbClr val="7030A0"/>
                </a:solidFill>
                <a:latin typeface="iA Writer Quattro S" pitchFamily="2" charset="0"/>
              </a:rPr>
              <a:t>:/scratch1/fs1/</a:t>
            </a:r>
            <a:r>
              <a:rPr lang="en-US" sz="1000" dirty="0" err="1">
                <a:solidFill>
                  <a:srgbClr val="7030A0"/>
                </a:solidFill>
                <a:latin typeface="iA Writer Quattro S" pitchFamily="2" charset="0"/>
              </a:rPr>
              <a:t>kwylie</a:t>
            </a:r>
            <a:r>
              <a:rPr lang="en-US" sz="1000" dirty="0">
                <a:solidFill>
                  <a:srgbClr val="7030A0"/>
                </a:solidFill>
                <a:latin typeface="iA Writer Quattro S" pitchFamily="2" charset="0"/>
              </a:rPr>
              <a:t>/</a:t>
            </a:r>
            <a:r>
              <a:rPr lang="en-US" sz="1000" dirty="0" err="1">
                <a:solidFill>
                  <a:srgbClr val="7030A0"/>
                </a:solidFill>
                <a:latin typeface="iA Writer Quattro S" pitchFamily="2" charset="0"/>
              </a:rPr>
              <a:t>testPP</a:t>
            </a:r>
            <a:r>
              <a:rPr lang="en-US" sz="1000" dirty="0">
                <a:solidFill>
                  <a:srgbClr val="7030A0"/>
                </a:solidFill>
                <a:latin typeface="iA Writer Quattro S" pitchFamily="2" charset="0"/>
              </a:rPr>
              <a:t>" \</a:t>
            </a:r>
          </a:p>
          <a:p>
            <a:pPr marL="0" indent="0">
              <a:buNone/>
            </a:pPr>
            <a:r>
              <a:rPr lang="en-US" sz="1000" dirty="0" err="1">
                <a:solidFill>
                  <a:srgbClr val="7030A0"/>
                </a:solidFill>
                <a:latin typeface="iA Writer Quattro S" pitchFamily="2" charset="0"/>
              </a:rPr>
              <a:t>bsub</a:t>
            </a:r>
            <a:r>
              <a:rPr lang="en-US" sz="1000" dirty="0">
                <a:solidFill>
                  <a:srgbClr val="7030A0"/>
                </a:solidFill>
                <a:latin typeface="iA Writer Quattro S" pitchFamily="2" charset="0"/>
              </a:rPr>
              <a:t> \</a:t>
            </a:r>
          </a:p>
          <a:p>
            <a:pPr marL="0" indent="0">
              <a:buNone/>
            </a:pPr>
            <a:r>
              <a:rPr lang="en-US" sz="1000" dirty="0">
                <a:solidFill>
                  <a:srgbClr val="7030A0"/>
                </a:solidFill>
                <a:latin typeface="iA Writer Quattro S" pitchFamily="2" charset="0"/>
              </a:rPr>
              <a:t>-M 16G -R "select[mem&gt;16G] </a:t>
            </a:r>
            <a:r>
              <a:rPr lang="en-US" sz="1000" dirty="0" err="1">
                <a:solidFill>
                  <a:srgbClr val="7030A0"/>
                </a:solidFill>
                <a:latin typeface="iA Writer Quattro S" pitchFamily="2" charset="0"/>
              </a:rPr>
              <a:t>rusage</a:t>
            </a:r>
            <a:r>
              <a:rPr lang="en-US" sz="1000" dirty="0">
                <a:solidFill>
                  <a:srgbClr val="7030A0"/>
                </a:solidFill>
                <a:latin typeface="iA Writer Quattro S" pitchFamily="2" charset="0"/>
              </a:rPr>
              <a:t>[mem=16G]" \</a:t>
            </a:r>
          </a:p>
          <a:p>
            <a:pPr marL="0" indent="0">
              <a:buNone/>
            </a:pPr>
            <a:r>
              <a:rPr lang="en-US" sz="1000" dirty="0">
                <a:solidFill>
                  <a:srgbClr val="7030A0"/>
                </a:solidFill>
                <a:latin typeface="iA Writer Quattro S" pitchFamily="2" charset="0"/>
              </a:rPr>
              <a:t>-G compute-</a:t>
            </a:r>
            <a:r>
              <a:rPr lang="en-US" sz="1000" dirty="0" err="1">
                <a:solidFill>
                  <a:srgbClr val="7030A0"/>
                </a:solidFill>
                <a:latin typeface="iA Writer Quattro S" pitchFamily="2" charset="0"/>
              </a:rPr>
              <a:t>kwylie</a:t>
            </a:r>
            <a:r>
              <a:rPr lang="en-US" sz="1000" dirty="0">
                <a:solidFill>
                  <a:srgbClr val="7030A0"/>
                </a:solidFill>
                <a:latin typeface="iA Writer Quattro S" pitchFamily="2" charset="0"/>
              </a:rPr>
              <a:t> \</a:t>
            </a:r>
          </a:p>
          <a:p>
            <a:pPr marL="0" indent="0">
              <a:buNone/>
            </a:pPr>
            <a:r>
              <a:rPr lang="en-US" sz="1000" dirty="0">
                <a:solidFill>
                  <a:srgbClr val="7030A0"/>
                </a:solidFill>
                <a:latin typeface="iA Writer Quattro S" pitchFamily="2" charset="0"/>
              </a:rPr>
              <a:t>-q general \</a:t>
            </a:r>
          </a:p>
          <a:p>
            <a:pPr marL="0" indent="0">
              <a:buNone/>
            </a:pPr>
            <a:r>
              <a:rPr lang="en-US" sz="1000" dirty="0">
                <a:solidFill>
                  <a:srgbClr val="7030A0"/>
                </a:solidFill>
                <a:latin typeface="iA Writer Quattro S" pitchFamily="2" charset="0"/>
              </a:rPr>
              <a:t>-e $PWD/</a:t>
            </a:r>
            <a:r>
              <a:rPr lang="en-US" sz="1000" dirty="0" err="1">
                <a:solidFill>
                  <a:srgbClr val="7030A0"/>
                </a:solidFill>
                <a:latin typeface="iA Writer Quattro S" pitchFamily="2" charset="0"/>
              </a:rPr>
              <a:t>LSF.err</a:t>
            </a:r>
            <a:r>
              <a:rPr lang="en-US" sz="1000" dirty="0">
                <a:solidFill>
                  <a:srgbClr val="7030A0"/>
                </a:solidFill>
                <a:latin typeface="iA Writer Quattro S" pitchFamily="2" charset="0"/>
              </a:rPr>
              <a:t> \</a:t>
            </a:r>
          </a:p>
          <a:p>
            <a:pPr marL="0" indent="0">
              <a:buNone/>
            </a:pPr>
            <a:r>
              <a:rPr lang="en-US" sz="1000" dirty="0">
                <a:solidFill>
                  <a:srgbClr val="7030A0"/>
                </a:solidFill>
                <a:latin typeface="iA Writer Quattro S" pitchFamily="2" charset="0"/>
              </a:rPr>
              <a:t>-o $PWD/</a:t>
            </a:r>
            <a:r>
              <a:rPr lang="en-US" sz="1000" dirty="0" err="1">
                <a:solidFill>
                  <a:srgbClr val="7030A0"/>
                </a:solidFill>
                <a:latin typeface="iA Writer Quattro S" pitchFamily="2" charset="0"/>
              </a:rPr>
              <a:t>LSF.out</a:t>
            </a:r>
            <a:r>
              <a:rPr lang="en-US" sz="1000" dirty="0">
                <a:solidFill>
                  <a:srgbClr val="7030A0"/>
                </a:solidFill>
                <a:latin typeface="iA Writer Quattro S" pitchFamily="2" charset="0"/>
              </a:rPr>
              <a:t> \</a:t>
            </a:r>
          </a:p>
          <a:p>
            <a:pPr marL="0" indent="0">
              <a:buNone/>
            </a:pPr>
            <a:r>
              <a:rPr lang="en-US" sz="1000" dirty="0">
                <a:solidFill>
                  <a:srgbClr val="7030A0"/>
                </a:solidFill>
                <a:latin typeface="iA Writer Quattro S" pitchFamily="2" charset="0"/>
              </a:rPr>
              <a:t>-a 'docker(</a:t>
            </a:r>
            <a:r>
              <a:rPr lang="en-US" sz="1000" dirty="0" err="1">
                <a:solidFill>
                  <a:srgbClr val="7030A0"/>
                </a:solidFill>
                <a:latin typeface="iA Writer Quattro S" pitchFamily="2" charset="0"/>
              </a:rPr>
              <a:t>twylie</a:t>
            </a:r>
            <a:r>
              <a:rPr lang="en-US" sz="1000" dirty="0">
                <a:solidFill>
                  <a:srgbClr val="7030A0"/>
                </a:solidFill>
                <a:latin typeface="iA Writer Quattro S" pitchFamily="2" charset="0"/>
              </a:rPr>
              <a:t>/</a:t>
            </a:r>
            <a:r>
              <a:rPr lang="en-US" sz="1000" dirty="0" err="1">
                <a:solidFill>
                  <a:srgbClr val="7030A0"/>
                </a:solidFill>
                <a:latin typeface="iA Writer Quattro S" pitchFamily="2" charset="0"/>
              </a:rPr>
              <a:t>viromatch:latest</a:t>
            </a:r>
            <a:r>
              <a:rPr lang="en-US" sz="1000" dirty="0">
                <a:solidFill>
                  <a:srgbClr val="7030A0"/>
                </a:solidFill>
                <a:latin typeface="iA Writer Quattro S" pitchFamily="2" charset="0"/>
              </a:rPr>
              <a:t>)' \</a:t>
            </a:r>
          </a:p>
          <a:p>
            <a:pPr marL="0" indent="0">
              <a:buNone/>
            </a:pPr>
            <a:r>
              <a:rPr lang="en-US" sz="1000" dirty="0" err="1">
                <a:latin typeface="iA Writer Quattro S" pitchFamily="2" charset="0"/>
              </a:rPr>
              <a:t>viromatch</a:t>
            </a:r>
            <a:r>
              <a:rPr lang="en-US" sz="1000" dirty="0">
                <a:latin typeface="iA Writer Quattro S" pitchFamily="2" charset="0"/>
              </a:rPr>
              <a:t> \</a:t>
            </a:r>
          </a:p>
          <a:p>
            <a:pPr marL="0" indent="0">
              <a:buNone/>
            </a:pPr>
            <a:r>
              <a:rPr lang="en-US" sz="1000" dirty="0">
                <a:latin typeface="iA Writer Quattro S" pitchFamily="2" charset="0"/>
              </a:rPr>
              <a:t>--input /storage1/fs1/</a:t>
            </a:r>
            <a:r>
              <a:rPr lang="en-US" sz="1000" dirty="0" err="1">
                <a:latin typeface="iA Writer Quattro S" pitchFamily="2" charset="0"/>
              </a:rPr>
              <a:t>kwylie</a:t>
            </a:r>
            <a:r>
              <a:rPr lang="en-US" sz="1000" dirty="0">
                <a:latin typeface="iA Writer Quattro S" pitchFamily="2" charset="0"/>
              </a:rPr>
              <a:t>/Archive/2020_09_21_AHA_RAW_DATA_ONLY/RAW_DATA/gerald_HG3LNDSXY_4_GGTTGGAC-TACAGGAT.bam \</a:t>
            </a:r>
          </a:p>
          <a:p>
            <a:pPr marL="0" indent="0">
              <a:buNone/>
            </a:pPr>
            <a:r>
              <a:rPr lang="en-US" sz="1000" dirty="0">
                <a:latin typeface="iA Writer Quattro S" pitchFamily="2" charset="0"/>
              </a:rPr>
              <a:t>--</a:t>
            </a:r>
            <a:r>
              <a:rPr lang="en-US" sz="1000" dirty="0" err="1">
                <a:latin typeface="iA Writer Quattro S" pitchFamily="2" charset="0"/>
              </a:rPr>
              <a:t>outdir</a:t>
            </a:r>
            <a:r>
              <a:rPr lang="en-US" sz="1000" dirty="0">
                <a:latin typeface="iA Writer Quattro S" pitchFamily="2" charset="0"/>
              </a:rPr>
              <a:t> /scratch1/fs1/</a:t>
            </a:r>
            <a:r>
              <a:rPr lang="en-US" sz="1000" dirty="0" err="1">
                <a:latin typeface="iA Writer Quattro S" pitchFamily="2" charset="0"/>
              </a:rPr>
              <a:t>kwylie</a:t>
            </a:r>
            <a:r>
              <a:rPr lang="en-US" sz="1000" dirty="0">
                <a:latin typeface="iA Writer Quattro S" pitchFamily="2" charset="0"/>
              </a:rPr>
              <a:t>/</a:t>
            </a:r>
            <a:r>
              <a:rPr lang="en-US" sz="1000" dirty="0" err="1">
                <a:latin typeface="iA Writer Quattro S" pitchFamily="2" charset="0"/>
              </a:rPr>
              <a:t>testPP</a:t>
            </a:r>
            <a:r>
              <a:rPr lang="en-US" sz="1000" dirty="0">
                <a:latin typeface="iA Writer Quattro S" pitchFamily="2" charset="0"/>
              </a:rPr>
              <a:t>/test \</a:t>
            </a:r>
          </a:p>
          <a:p>
            <a:pPr marL="0" indent="0">
              <a:buNone/>
            </a:pPr>
            <a:r>
              <a:rPr lang="en-US" sz="1000" dirty="0">
                <a:latin typeface="iA Writer Quattro S" pitchFamily="2" charset="0"/>
              </a:rPr>
              <a:t>--host /storage1/fs1/</a:t>
            </a:r>
            <a:r>
              <a:rPr lang="en-US" sz="1000" dirty="0" err="1">
                <a:latin typeface="iA Writer Quattro S" pitchFamily="2" charset="0"/>
              </a:rPr>
              <a:t>kwylie</a:t>
            </a:r>
            <a:r>
              <a:rPr lang="en-US" sz="1000" dirty="0">
                <a:latin typeface="iA Writer Quattro S" pitchFamily="2" charset="0"/>
              </a:rPr>
              <a:t>/Active/</a:t>
            </a:r>
            <a:r>
              <a:rPr lang="en-US" sz="1000" dirty="0" err="1">
                <a:latin typeface="iA Writer Quattro S" pitchFamily="2" charset="0"/>
              </a:rPr>
              <a:t>viromatchDBs</a:t>
            </a:r>
            <a:r>
              <a:rPr lang="en-US" sz="1000" dirty="0">
                <a:latin typeface="iA Writer Quattro S" pitchFamily="2" charset="0"/>
              </a:rPr>
              <a:t>/host/GRCh38_latest_genomic.fna \</a:t>
            </a:r>
          </a:p>
          <a:p>
            <a:pPr marL="0" indent="0">
              <a:buNone/>
            </a:pPr>
            <a:r>
              <a:rPr lang="en-US" sz="1000" dirty="0">
                <a:latin typeface="iA Writer Quattro S" pitchFamily="2" charset="0"/>
              </a:rPr>
              <a:t>--adaptor /storage1/fs1/</a:t>
            </a:r>
            <a:r>
              <a:rPr lang="en-US" sz="1000" dirty="0" err="1">
                <a:latin typeface="iA Writer Quattro S" pitchFamily="2" charset="0"/>
              </a:rPr>
              <a:t>kwylie</a:t>
            </a:r>
            <a:r>
              <a:rPr lang="en-US" sz="1000" dirty="0">
                <a:latin typeface="iA Writer Quattro S" pitchFamily="2" charset="0"/>
              </a:rPr>
              <a:t>/Active/</a:t>
            </a:r>
            <a:r>
              <a:rPr lang="en-US" sz="1000" dirty="0" err="1">
                <a:latin typeface="iA Writer Quattro S" pitchFamily="2" charset="0"/>
              </a:rPr>
              <a:t>viromatchDBs</a:t>
            </a:r>
            <a:r>
              <a:rPr lang="en-US" sz="1000" dirty="0">
                <a:latin typeface="iA Writer Quattro S" pitchFamily="2" charset="0"/>
              </a:rPr>
              <a:t>/adaptor/</a:t>
            </a:r>
            <a:r>
              <a:rPr lang="en-US" sz="1000" dirty="0" err="1">
                <a:latin typeface="iA Writer Quattro S" pitchFamily="2" charset="0"/>
              </a:rPr>
              <a:t>adaptor.fqtrim</a:t>
            </a:r>
            <a:r>
              <a:rPr lang="en-US" sz="1000" dirty="0">
                <a:latin typeface="iA Writer Quattro S" pitchFamily="2" charset="0"/>
              </a:rPr>
              <a:t> \</a:t>
            </a:r>
          </a:p>
          <a:p>
            <a:pPr marL="0" indent="0">
              <a:buNone/>
            </a:pPr>
            <a:r>
              <a:rPr lang="en-US" sz="1000" dirty="0">
                <a:latin typeface="iA Writer Quattro S" pitchFamily="2" charset="0"/>
              </a:rPr>
              <a:t>--</a:t>
            </a:r>
            <a:r>
              <a:rPr lang="en-US" sz="1000" dirty="0" err="1">
                <a:latin typeface="iA Writer Quattro S" pitchFamily="2" charset="0"/>
              </a:rPr>
              <a:t>nt</a:t>
            </a:r>
            <a:r>
              <a:rPr lang="en-US" sz="1000" dirty="0">
                <a:latin typeface="iA Writer Quattro S" pitchFamily="2" charset="0"/>
              </a:rPr>
              <a:t> /storage1/fs1/</a:t>
            </a:r>
            <a:r>
              <a:rPr lang="en-US" sz="1000" dirty="0" err="1">
                <a:latin typeface="iA Writer Quattro S" pitchFamily="2" charset="0"/>
              </a:rPr>
              <a:t>kwylie</a:t>
            </a:r>
            <a:r>
              <a:rPr lang="en-US" sz="1000" dirty="0">
                <a:latin typeface="iA Writer Quattro S" pitchFamily="2" charset="0"/>
              </a:rPr>
              <a:t>/Active/</a:t>
            </a:r>
            <a:r>
              <a:rPr lang="en-US" sz="1000" dirty="0" err="1">
                <a:latin typeface="iA Writer Quattro S" pitchFamily="2" charset="0"/>
              </a:rPr>
              <a:t>viromatchDBs</a:t>
            </a:r>
            <a:r>
              <a:rPr lang="en-US" sz="1000" dirty="0">
                <a:latin typeface="iA Writer Quattro S" pitchFamily="2" charset="0"/>
              </a:rPr>
              <a:t>/</a:t>
            </a:r>
            <a:r>
              <a:rPr lang="en-US" sz="1000" dirty="0" err="1">
                <a:latin typeface="iA Writer Quattro S" pitchFamily="2" charset="0"/>
              </a:rPr>
              <a:t>ncbi</a:t>
            </a:r>
            <a:r>
              <a:rPr lang="en-US" sz="1000" dirty="0">
                <a:latin typeface="iA Writer Quattro S" pitchFamily="2" charset="0"/>
              </a:rPr>
              <a:t>/</a:t>
            </a:r>
            <a:r>
              <a:rPr lang="en-US" sz="1000" dirty="0" err="1">
                <a:latin typeface="iA Writer Quattro S" pitchFamily="2" charset="0"/>
              </a:rPr>
              <a:t>nt</a:t>
            </a:r>
            <a:r>
              <a:rPr lang="en-US" sz="1000" dirty="0">
                <a:latin typeface="iA Writer Quattro S" pitchFamily="2" charset="0"/>
              </a:rPr>
              <a:t>/</a:t>
            </a:r>
            <a:r>
              <a:rPr lang="en-US" sz="1000" dirty="0" err="1">
                <a:latin typeface="iA Writer Quattro S" pitchFamily="2" charset="0"/>
              </a:rPr>
              <a:t>nt.pp.fofn</a:t>
            </a:r>
            <a:r>
              <a:rPr lang="en-US" sz="1000" dirty="0">
                <a:latin typeface="iA Writer Quattro S" pitchFamily="2" charset="0"/>
              </a:rPr>
              <a:t> \</a:t>
            </a:r>
          </a:p>
          <a:p>
            <a:pPr marL="0" indent="0">
              <a:buNone/>
            </a:pPr>
            <a:r>
              <a:rPr lang="en-US" sz="1000" dirty="0">
                <a:latin typeface="iA Writer Quattro S" pitchFamily="2" charset="0"/>
              </a:rPr>
              <a:t>--</a:t>
            </a:r>
            <a:r>
              <a:rPr lang="en-US" sz="1000" dirty="0" err="1">
                <a:latin typeface="iA Writer Quattro S" pitchFamily="2" charset="0"/>
              </a:rPr>
              <a:t>nr</a:t>
            </a:r>
            <a:r>
              <a:rPr lang="en-US" sz="1000" dirty="0">
                <a:latin typeface="iA Writer Quattro S" pitchFamily="2" charset="0"/>
              </a:rPr>
              <a:t> /storage1/fs1/</a:t>
            </a:r>
            <a:r>
              <a:rPr lang="en-US" sz="1000" dirty="0" err="1">
                <a:latin typeface="iA Writer Quattro S" pitchFamily="2" charset="0"/>
              </a:rPr>
              <a:t>kwylie</a:t>
            </a:r>
            <a:r>
              <a:rPr lang="en-US" sz="1000" dirty="0">
                <a:latin typeface="iA Writer Quattro S" pitchFamily="2" charset="0"/>
              </a:rPr>
              <a:t>/Active/</a:t>
            </a:r>
            <a:r>
              <a:rPr lang="en-US" sz="1000" dirty="0" err="1">
                <a:latin typeface="iA Writer Quattro S" pitchFamily="2" charset="0"/>
              </a:rPr>
              <a:t>viromatchDBs</a:t>
            </a:r>
            <a:r>
              <a:rPr lang="en-US" sz="1000" dirty="0">
                <a:latin typeface="iA Writer Quattro S" pitchFamily="2" charset="0"/>
              </a:rPr>
              <a:t>/</a:t>
            </a:r>
            <a:r>
              <a:rPr lang="en-US" sz="1000" dirty="0" err="1">
                <a:latin typeface="iA Writer Quattro S" pitchFamily="2" charset="0"/>
              </a:rPr>
              <a:t>ncbi</a:t>
            </a:r>
            <a:r>
              <a:rPr lang="en-US" sz="1000" dirty="0">
                <a:latin typeface="iA Writer Quattro S" pitchFamily="2" charset="0"/>
              </a:rPr>
              <a:t>/</a:t>
            </a:r>
            <a:r>
              <a:rPr lang="en-US" sz="1000" dirty="0" err="1">
                <a:latin typeface="iA Writer Quattro S" pitchFamily="2" charset="0"/>
              </a:rPr>
              <a:t>nr</a:t>
            </a:r>
            <a:r>
              <a:rPr lang="en-US" sz="1000" dirty="0">
                <a:latin typeface="iA Writer Quattro S" pitchFamily="2" charset="0"/>
              </a:rPr>
              <a:t>/</a:t>
            </a:r>
            <a:r>
              <a:rPr lang="en-US" sz="1000" dirty="0" err="1">
                <a:latin typeface="iA Writer Quattro S" pitchFamily="2" charset="0"/>
              </a:rPr>
              <a:t>nr.pp.fofn</a:t>
            </a:r>
            <a:r>
              <a:rPr lang="en-US" sz="1000" dirty="0">
                <a:latin typeface="iA Writer Quattro S" pitchFamily="2" charset="0"/>
              </a:rPr>
              <a:t> \</a:t>
            </a:r>
          </a:p>
          <a:p>
            <a:pPr marL="0" indent="0">
              <a:buNone/>
            </a:pPr>
            <a:r>
              <a:rPr lang="en-US" sz="1000" dirty="0">
                <a:latin typeface="iA Writer Quattro S" pitchFamily="2" charset="0"/>
              </a:rPr>
              <a:t>--</a:t>
            </a:r>
            <a:r>
              <a:rPr lang="en-US" sz="1000" dirty="0" err="1">
                <a:latin typeface="iA Writer Quattro S" pitchFamily="2" charset="0"/>
              </a:rPr>
              <a:t>sampleid</a:t>
            </a:r>
            <a:r>
              <a:rPr lang="en-US" sz="1000" dirty="0">
                <a:latin typeface="iA Writer Quattro S" pitchFamily="2" charset="0"/>
              </a:rPr>
              <a:t> 'GAGATTCC-CCTATCCT_S58_L001' \</a:t>
            </a:r>
          </a:p>
          <a:p>
            <a:pPr marL="0" indent="0">
              <a:buNone/>
            </a:pPr>
            <a:r>
              <a:rPr lang="en-US" sz="1000" dirty="0">
                <a:latin typeface="iA Writer Quattro S" pitchFamily="2" charset="0"/>
              </a:rPr>
              <a:t>--</a:t>
            </a:r>
            <a:r>
              <a:rPr lang="en-US" sz="1000" dirty="0" err="1">
                <a:latin typeface="iA Writer Quattro S" pitchFamily="2" charset="0"/>
              </a:rPr>
              <a:t>viralfna</a:t>
            </a:r>
            <a:r>
              <a:rPr lang="en-US" sz="1000" dirty="0">
                <a:latin typeface="iA Writer Quattro S" pitchFamily="2" charset="0"/>
              </a:rPr>
              <a:t> /storage1/fs1/</a:t>
            </a:r>
            <a:r>
              <a:rPr lang="en-US" sz="1000" dirty="0" err="1">
                <a:latin typeface="iA Writer Quattro S" pitchFamily="2" charset="0"/>
              </a:rPr>
              <a:t>kwylie</a:t>
            </a:r>
            <a:r>
              <a:rPr lang="en-US" sz="1000" dirty="0">
                <a:latin typeface="iA Writer Quattro S" pitchFamily="2" charset="0"/>
              </a:rPr>
              <a:t>/Active/</a:t>
            </a:r>
            <a:r>
              <a:rPr lang="en-US" sz="1000" dirty="0" err="1">
                <a:latin typeface="iA Writer Quattro S" pitchFamily="2" charset="0"/>
              </a:rPr>
              <a:t>viromatchDBs</a:t>
            </a:r>
            <a:r>
              <a:rPr lang="en-US" sz="1000" dirty="0">
                <a:latin typeface="iA Writer Quattro S" pitchFamily="2" charset="0"/>
              </a:rPr>
              <a:t>/viral-only/</a:t>
            </a:r>
            <a:r>
              <a:rPr lang="en-US" sz="1000" dirty="0" err="1">
                <a:latin typeface="iA Writer Quattro S" pitchFamily="2" charset="0"/>
              </a:rPr>
              <a:t>nuc</a:t>
            </a:r>
            <a:r>
              <a:rPr lang="en-US" sz="1000" dirty="0">
                <a:latin typeface="iA Writer Quattro S" pitchFamily="2" charset="0"/>
              </a:rPr>
              <a:t>/ncbi_viral_refseq_gn_20191120.fna \</a:t>
            </a:r>
          </a:p>
          <a:p>
            <a:pPr marL="0" indent="0">
              <a:buNone/>
            </a:pPr>
            <a:r>
              <a:rPr lang="en-US" sz="1000" dirty="0">
                <a:latin typeface="iA Writer Quattro S" pitchFamily="2" charset="0"/>
              </a:rPr>
              <a:t>--</a:t>
            </a:r>
            <a:r>
              <a:rPr lang="en-US" sz="1000" dirty="0" err="1">
                <a:latin typeface="iA Writer Quattro S" pitchFamily="2" charset="0"/>
              </a:rPr>
              <a:t>viralfaa</a:t>
            </a:r>
            <a:r>
              <a:rPr lang="en-US" sz="1000" dirty="0">
                <a:latin typeface="iA Writer Quattro S" pitchFamily="2" charset="0"/>
              </a:rPr>
              <a:t> /storage1/fs1/</a:t>
            </a:r>
            <a:r>
              <a:rPr lang="en-US" sz="1000" dirty="0" err="1">
                <a:latin typeface="iA Writer Quattro S" pitchFamily="2" charset="0"/>
              </a:rPr>
              <a:t>kwylie</a:t>
            </a:r>
            <a:r>
              <a:rPr lang="en-US" sz="1000" dirty="0">
                <a:latin typeface="iA Writer Quattro S" pitchFamily="2" charset="0"/>
              </a:rPr>
              <a:t>/Active/</a:t>
            </a:r>
            <a:r>
              <a:rPr lang="en-US" sz="1000" dirty="0" err="1">
                <a:latin typeface="iA Writer Quattro S" pitchFamily="2" charset="0"/>
              </a:rPr>
              <a:t>viromatchDBs</a:t>
            </a:r>
            <a:r>
              <a:rPr lang="en-US" sz="1000" dirty="0">
                <a:latin typeface="iA Writer Quattro S" pitchFamily="2" charset="0"/>
              </a:rPr>
              <a:t>/viral-only/</a:t>
            </a:r>
            <a:r>
              <a:rPr lang="en-US" sz="1000" dirty="0" err="1">
                <a:latin typeface="iA Writer Quattro S" pitchFamily="2" charset="0"/>
              </a:rPr>
              <a:t>trans_nuc</a:t>
            </a:r>
            <a:r>
              <a:rPr lang="en-US" sz="1000" dirty="0">
                <a:latin typeface="iA Writer Quattro S" pitchFamily="2" charset="0"/>
              </a:rPr>
              <a:t>/ncbi_viral_refseq_gn_20191120.dmnd \</a:t>
            </a:r>
          </a:p>
          <a:p>
            <a:pPr marL="0" indent="0">
              <a:buNone/>
            </a:pPr>
            <a:r>
              <a:rPr lang="en-US" sz="1000" dirty="0">
                <a:latin typeface="iA Writer Quattro S" pitchFamily="2" charset="0"/>
              </a:rPr>
              <a:t>--</a:t>
            </a:r>
            <a:r>
              <a:rPr lang="en-US" sz="1000" dirty="0" err="1">
                <a:latin typeface="iA Writer Quattro S" pitchFamily="2" charset="0"/>
              </a:rPr>
              <a:t>taxid</a:t>
            </a:r>
            <a:r>
              <a:rPr lang="en-US" sz="1000" dirty="0">
                <a:latin typeface="iA Writer Quattro S" pitchFamily="2" charset="0"/>
              </a:rPr>
              <a:t> /storage1/fs1/</a:t>
            </a:r>
            <a:r>
              <a:rPr lang="en-US" sz="1000" dirty="0" err="1">
                <a:latin typeface="iA Writer Quattro S" pitchFamily="2" charset="0"/>
              </a:rPr>
              <a:t>kwylie</a:t>
            </a:r>
            <a:r>
              <a:rPr lang="en-US" sz="1000" dirty="0">
                <a:latin typeface="iA Writer Quattro S" pitchFamily="2" charset="0"/>
              </a:rPr>
              <a:t>/Active/</a:t>
            </a:r>
            <a:r>
              <a:rPr lang="en-US" sz="1000" dirty="0" err="1">
                <a:latin typeface="iA Writer Quattro S" pitchFamily="2" charset="0"/>
              </a:rPr>
              <a:t>viromatchDBs</a:t>
            </a:r>
            <a:r>
              <a:rPr lang="en-US" sz="1000" dirty="0">
                <a:latin typeface="iA Writer Quattro S" pitchFamily="2" charset="0"/>
              </a:rPr>
              <a:t>/taxonomy/</a:t>
            </a:r>
            <a:r>
              <a:rPr lang="en-US" sz="1000" dirty="0" err="1">
                <a:latin typeface="iA Writer Quattro S" pitchFamily="2" charset="0"/>
              </a:rPr>
              <a:t>taxonomy.tsv</a:t>
            </a:r>
            <a:r>
              <a:rPr lang="en-US" sz="1000" dirty="0">
                <a:latin typeface="iA Writer Quattro S" pitchFamily="2" charset="0"/>
              </a:rPr>
              <a:t> \</a:t>
            </a:r>
          </a:p>
          <a:p>
            <a:pPr marL="0" indent="0">
              <a:buNone/>
            </a:pPr>
            <a:r>
              <a:rPr lang="en-US" sz="1000" dirty="0">
                <a:latin typeface="iA Writer Quattro S" pitchFamily="2" charset="0"/>
              </a:rPr>
              <a:t>--keep \</a:t>
            </a:r>
          </a:p>
          <a:p>
            <a:pPr marL="0" indent="0">
              <a:buNone/>
            </a:pPr>
            <a:r>
              <a:rPr lang="en-US" sz="1000" dirty="0">
                <a:latin typeface="iA Writer Quattro S" pitchFamily="2" charset="0"/>
              </a:rPr>
              <a:t>--</a:t>
            </a:r>
            <a:r>
              <a:rPr lang="en-US" sz="1000" dirty="0" err="1">
                <a:latin typeface="iA Writer Quattro S" pitchFamily="2" charset="0"/>
              </a:rPr>
              <a:t>wustlconfig</a:t>
            </a:r>
            <a:r>
              <a:rPr lang="en-US" sz="1000" dirty="0">
                <a:latin typeface="iA Writer Quattro S" pitchFamily="2" charset="0"/>
              </a:rPr>
              <a:t> $PWD/</a:t>
            </a:r>
            <a:r>
              <a:rPr lang="en-US" sz="1000" dirty="0" err="1">
                <a:latin typeface="iA Writer Quattro S" pitchFamily="2" charset="0"/>
              </a:rPr>
              <a:t>run.yaml</a:t>
            </a:r>
            <a:r>
              <a:rPr lang="en-US" sz="1000" dirty="0">
                <a:latin typeface="iA Writer Quattro S" pitchFamily="2" charset="0"/>
              </a:rPr>
              <a:t> </a:t>
            </a:r>
          </a:p>
        </p:txBody>
      </p:sp>
      <p:sp>
        <p:nvSpPr>
          <p:cNvPr id="7" name="Donut 6">
            <a:extLst>
              <a:ext uri="{FF2B5EF4-FFF2-40B4-BE49-F238E27FC236}">
                <a16:creationId xmlns:a16="http://schemas.microsoft.com/office/drawing/2014/main" id="{6C389A91-0268-D641-9F20-72FCA378D093}"/>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5765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A9F4079-98E7-9D4D-9306-BABDA86F15C9}"/>
              </a:ext>
            </a:extLst>
          </p:cNvPr>
          <p:cNvSpPr>
            <a:spLocks noGrp="1" noChangeArrowheads="1"/>
          </p:cNvSpPr>
          <p:nvPr>
            <p:ph type="title"/>
          </p:nvPr>
        </p:nvSpPr>
        <p:spPr>
          <a:xfrm>
            <a:off x="323850" y="44450"/>
            <a:ext cx="8229600" cy="863600"/>
          </a:xfrm>
        </p:spPr>
        <p:txBody>
          <a:bodyPr/>
          <a:lstStyle/>
          <a:p>
            <a:pPr algn="l" eaLnBrk="1" hangingPunct="1"/>
            <a:r>
              <a:rPr lang="en-US" altLang="en-US" sz="3200" dirty="0">
                <a:solidFill>
                  <a:schemeClr val="bg1"/>
                </a:solidFill>
                <a:latin typeface="iA Writer Quattro S" pitchFamily="2" charset="0"/>
              </a:rPr>
              <a:t>--</a:t>
            </a:r>
            <a:r>
              <a:rPr lang="en-US" altLang="en-US" sz="3200" dirty="0" err="1">
                <a:solidFill>
                  <a:schemeClr val="bg1"/>
                </a:solidFill>
                <a:latin typeface="iA Writer Quattro S" pitchFamily="2" charset="0"/>
              </a:rPr>
              <a:t>wustlconfig</a:t>
            </a:r>
            <a:r>
              <a:rPr lang="en-US" altLang="en-US" sz="3200" dirty="0">
                <a:solidFill>
                  <a:schemeClr val="bg1"/>
                </a:solidFill>
                <a:latin typeface="iA Writer Quattro S" pitchFamily="2" charset="0"/>
              </a:rPr>
              <a:t> (parallel processing)</a:t>
            </a:r>
          </a:p>
        </p:txBody>
      </p:sp>
      <p:sp>
        <p:nvSpPr>
          <p:cNvPr id="5" name="TextBox 4">
            <a:extLst>
              <a:ext uri="{FF2B5EF4-FFF2-40B4-BE49-F238E27FC236}">
                <a16:creationId xmlns:a16="http://schemas.microsoft.com/office/drawing/2014/main" id="{88747BF8-B5AF-4D40-A0F7-205867737C3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6" name="TextBox 1">
            <a:extLst>
              <a:ext uri="{FF2B5EF4-FFF2-40B4-BE49-F238E27FC236}">
                <a16:creationId xmlns:a16="http://schemas.microsoft.com/office/drawing/2014/main" id="{03B250DD-8562-EF40-A2CA-BE2A0F7B1D79}"/>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3" name="Content Placeholder 2">
            <a:extLst>
              <a:ext uri="{FF2B5EF4-FFF2-40B4-BE49-F238E27FC236}">
                <a16:creationId xmlns:a16="http://schemas.microsoft.com/office/drawing/2014/main" id="{3AA32F07-1B42-8548-AA96-B1F7A6C9B532}"/>
              </a:ext>
            </a:extLst>
          </p:cNvPr>
          <p:cNvPicPr>
            <a:picLocks noGrp="1" noChangeAspect="1"/>
          </p:cNvPicPr>
          <p:nvPr>
            <p:ph idx="1"/>
          </p:nvPr>
        </p:nvPicPr>
        <p:blipFill>
          <a:blip r:embed="rId3"/>
          <a:stretch>
            <a:fillRect/>
          </a:stretch>
        </p:blipFill>
        <p:spPr>
          <a:xfrm>
            <a:off x="94764" y="2348880"/>
            <a:ext cx="8943996" cy="2730468"/>
          </a:xfrm>
        </p:spPr>
      </p:pic>
      <p:sp>
        <p:nvSpPr>
          <p:cNvPr id="7" name="Donut 6">
            <a:extLst>
              <a:ext uri="{FF2B5EF4-FFF2-40B4-BE49-F238E27FC236}">
                <a16:creationId xmlns:a16="http://schemas.microsoft.com/office/drawing/2014/main" id="{93935BD2-2F49-5745-A554-3F18BAD777A6}"/>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6765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Snakemake</a:t>
            </a:r>
          </a:p>
          <a:p>
            <a:pPr eaLnBrk="1" hangingPunct="1">
              <a:spcBef>
                <a:spcPct val="0"/>
              </a:spcBef>
              <a:buFontTx/>
              <a:buNone/>
            </a:pPr>
            <a:endParaRPr lang="en-US" altLang="en-US" sz="4000"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2" name="TextBox 1">
            <a:extLst>
              <a:ext uri="{FF2B5EF4-FFF2-40B4-BE49-F238E27FC236}">
                <a16:creationId xmlns:a16="http://schemas.microsoft.com/office/drawing/2014/main" id="{E4D5D4FF-D90B-914E-A4F2-5BA1BFA456B0}"/>
              </a:ext>
            </a:extLst>
          </p:cNvPr>
          <p:cNvSpPr txBox="1"/>
          <p:nvPr/>
        </p:nvSpPr>
        <p:spPr>
          <a:xfrm>
            <a:off x="323850" y="1124744"/>
            <a:ext cx="8496622" cy="5355312"/>
          </a:xfrm>
          <a:prstGeom prst="rect">
            <a:avLst/>
          </a:prstGeom>
          <a:noFill/>
        </p:spPr>
        <p:txBody>
          <a:bodyPr wrap="square" rtlCol="0">
            <a:spAutoFit/>
          </a:bodyPr>
          <a:lstStyle/>
          <a:p>
            <a:pPr marL="285750" indent="-285750">
              <a:buFont typeface="Arial" panose="020B0604020202020204" pitchFamily="34" charset="0"/>
              <a:buChar char="•"/>
            </a:pPr>
            <a:r>
              <a:rPr lang="en-US" dirty="0"/>
              <a:t>Snakemake is a workflow management system (WMS)</a:t>
            </a:r>
          </a:p>
          <a:p>
            <a:pPr marL="742950" lvl="1" indent="-285750">
              <a:buFont typeface="Arial" panose="020B0604020202020204" pitchFamily="34" charset="0"/>
              <a:buChar char="•"/>
            </a:pPr>
            <a:r>
              <a:rPr lang="en-US" dirty="0"/>
              <a:t>Other WGS: Galaxy, CWL, GNU Make, </a:t>
            </a:r>
            <a:r>
              <a:rPr lang="en-US" dirty="0" err="1"/>
              <a:t>NextFLow</a:t>
            </a:r>
            <a:r>
              <a:rPr lang="en-US" dirty="0"/>
              <a:t>, Taverna, </a:t>
            </a:r>
            <a:r>
              <a:rPr lang="en-US" dirty="0" err="1"/>
              <a:t>Arvados</a:t>
            </a:r>
            <a:r>
              <a:rPr lang="en-US" dirty="0"/>
              <a:t>, </a:t>
            </a:r>
            <a:r>
              <a:rPr lang="en-US" dirty="0" err="1"/>
              <a:t>DNAnexus</a:t>
            </a:r>
            <a:r>
              <a:rPr lang="en-US" dirty="0"/>
              <a:t>, </a:t>
            </a:r>
            <a:r>
              <a:rPr lang="en-US" dirty="0" err="1"/>
              <a:t>SevenBridges</a:t>
            </a:r>
            <a:r>
              <a:rPr lang="en-US" dirty="0"/>
              <a:t>, etc.</a:t>
            </a:r>
          </a:p>
          <a:p>
            <a:pPr marL="285750" indent="-285750">
              <a:buFont typeface="Arial" panose="020B0604020202020204" pitchFamily="34" charset="0"/>
              <a:buChar char="•"/>
            </a:pPr>
            <a:r>
              <a:rPr lang="en-US" dirty="0"/>
              <a:t>Snakemake was written by an bioinformatician (Johannes </a:t>
            </a:r>
            <a:r>
              <a:rPr lang="en-US" dirty="0" err="1"/>
              <a:t>Köster</a:t>
            </a:r>
            <a:r>
              <a:rPr lang="en-US" dirty="0"/>
              <a:t>) and has been around since 2011—2012; approx. 230,000+ downloads and 5 new citations a week</a:t>
            </a:r>
          </a:p>
          <a:p>
            <a:pPr marL="285750" indent="-285750">
              <a:buFont typeface="Arial" panose="020B0604020202020204" pitchFamily="34" charset="0"/>
              <a:buChar char="•"/>
            </a:pPr>
            <a:r>
              <a:rPr lang="en-US" dirty="0"/>
              <a:t>Cross-platform (*nix, Mac, Windows) and portable</a:t>
            </a:r>
          </a:p>
          <a:p>
            <a:pPr marL="285750" indent="-285750">
              <a:buFont typeface="Arial" panose="020B0604020202020204" pitchFamily="34" charset="0"/>
              <a:buChar char="•"/>
            </a:pPr>
            <a:r>
              <a:rPr lang="en-US" dirty="0"/>
              <a:t>Free and open source (MIT license)</a:t>
            </a:r>
          </a:p>
          <a:p>
            <a:pPr marL="285750" indent="-285750">
              <a:buFont typeface="Arial" panose="020B0604020202020204" pitchFamily="34" charset="0"/>
              <a:buChar char="•"/>
            </a:pPr>
            <a:r>
              <a:rPr lang="en-US" dirty="0"/>
              <a:t>Snakemake uses pure Python syntax. There is no tool specific-language to learn like in GNU Make, </a:t>
            </a:r>
            <a:r>
              <a:rPr lang="en-US" dirty="0" err="1"/>
              <a:t>NextFlow</a:t>
            </a:r>
            <a:r>
              <a:rPr lang="en-US" dirty="0"/>
              <a:t>, WDL, etc.</a:t>
            </a:r>
            <a:endParaRPr lang="en-US" b="1" dirty="0"/>
          </a:p>
          <a:p>
            <a:pPr marL="285750" indent="-285750">
              <a:buFont typeface="Arial" panose="020B0604020202020204" pitchFamily="34" charset="0"/>
              <a:buChar char="•"/>
            </a:pPr>
            <a:r>
              <a:rPr lang="en-US" dirty="0"/>
              <a:t>Anything that you can do in Python, you can do with Snakemake (since you can pretty much execute arbitrary Python code anywhere</a:t>
            </a:r>
          </a:p>
          <a:p>
            <a:pPr marL="285750" indent="-285750">
              <a:buFont typeface="Arial" panose="020B0604020202020204" pitchFamily="34" charset="0"/>
              <a:buChar char="•"/>
            </a:pPr>
            <a:r>
              <a:rPr lang="en-US" dirty="0"/>
              <a:t>Highlights:</a:t>
            </a:r>
          </a:p>
          <a:p>
            <a:pPr marL="742950" lvl="1" indent="-285750">
              <a:buFont typeface="Arial" panose="020B0604020202020204" pitchFamily="34" charset="0"/>
              <a:buChar char="•"/>
            </a:pPr>
            <a:r>
              <a:rPr lang="en-US" dirty="0"/>
              <a:t>Reproducibility</a:t>
            </a:r>
          </a:p>
          <a:p>
            <a:pPr marL="742950" lvl="1" indent="-285750">
              <a:buFont typeface="Arial" panose="020B0604020202020204" pitchFamily="34" charset="0"/>
              <a:buChar char="•"/>
            </a:pPr>
            <a:r>
              <a:rPr lang="en-US" dirty="0"/>
              <a:t>Readability</a:t>
            </a:r>
          </a:p>
          <a:p>
            <a:pPr marL="742950" lvl="1" indent="-285750">
              <a:buFont typeface="Arial" panose="020B0604020202020204" pitchFamily="34" charset="0"/>
              <a:buChar char="•"/>
            </a:pPr>
            <a:r>
              <a:rPr lang="en-US" dirty="0"/>
              <a:t>Parallel processing and multi-core support</a:t>
            </a:r>
          </a:p>
          <a:p>
            <a:pPr marL="742950" lvl="1" indent="-285750">
              <a:buFont typeface="Arial" panose="020B0604020202020204" pitchFamily="34" charset="0"/>
              <a:buChar char="•"/>
            </a:pPr>
            <a:r>
              <a:rPr lang="en-US" dirty="0"/>
              <a:t>Scalable to server, cluster, and grid/cloud computing</a:t>
            </a:r>
          </a:p>
          <a:p>
            <a:pPr marL="742950" lvl="1" indent="-285750">
              <a:buFont typeface="Arial" panose="020B0604020202020204" pitchFamily="34" charset="0"/>
              <a:buChar char="•"/>
            </a:pPr>
            <a:r>
              <a:rPr lang="en-US" dirty="0"/>
              <a:t>Friendly for Python and R users</a:t>
            </a:r>
          </a:p>
          <a:p>
            <a:pPr marL="742950" lvl="1" indent="-285750">
              <a:buFont typeface="Arial" panose="020B0604020202020204" pitchFamily="34" charset="0"/>
              <a:buChar char="•"/>
            </a:pPr>
            <a:r>
              <a:rPr lang="en-US" dirty="0"/>
              <a:t>Use of “fuzzy” wildcards</a:t>
            </a:r>
          </a:p>
        </p:txBody>
      </p:sp>
    </p:spTree>
    <p:extLst>
      <p:ext uri="{BB962C8B-B14F-4D97-AF65-F5344CB8AC3E}">
        <p14:creationId xmlns:p14="http://schemas.microsoft.com/office/powerpoint/2010/main" val="3250800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528" y="116632"/>
            <a:ext cx="8229600" cy="720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dirty="0">
                <a:solidFill>
                  <a:schemeClr val="bg1"/>
                </a:solidFill>
                <a:latin typeface="iA Writer Quattro S" pitchFamily="2" charset="0"/>
              </a:rPr>
              <a:t>https://</a:t>
            </a:r>
            <a:r>
              <a:rPr lang="en-US" altLang="en-US" dirty="0" err="1">
                <a:solidFill>
                  <a:schemeClr val="bg1"/>
                </a:solidFill>
                <a:latin typeface="iA Writer Quattro S" pitchFamily="2" charset="0"/>
              </a:rPr>
              <a:t>snakemake.readthedocs.io</a:t>
            </a:r>
            <a:endParaRPr lang="en-US" altLang="en-US"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3" name="Picture 2">
            <a:extLst>
              <a:ext uri="{FF2B5EF4-FFF2-40B4-BE49-F238E27FC236}">
                <a16:creationId xmlns:a16="http://schemas.microsoft.com/office/drawing/2014/main" id="{43801F51-C328-F44A-A866-7B8F090DE072}"/>
              </a:ext>
            </a:extLst>
          </p:cNvPr>
          <p:cNvPicPr>
            <a:picLocks noChangeAspect="1"/>
          </p:cNvPicPr>
          <p:nvPr/>
        </p:nvPicPr>
        <p:blipFill>
          <a:blip r:embed="rId2"/>
          <a:stretch>
            <a:fillRect/>
          </a:stretch>
        </p:blipFill>
        <p:spPr>
          <a:xfrm>
            <a:off x="1125960" y="961891"/>
            <a:ext cx="6624736" cy="5507529"/>
          </a:xfrm>
          <a:prstGeom prst="rect">
            <a:avLst/>
          </a:prstGeom>
        </p:spPr>
      </p:pic>
      <p:sp>
        <p:nvSpPr>
          <p:cNvPr id="8" name="Donut 7">
            <a:extLst>
              <a:ext uri="{FF2B5EF4-FFF2-40B4-BE49-F238E27FC236}">
                <a16:creationId xmlns:a16="http://schemas.microsoft.com/office/drawing/2014/main" id="{8DFA2A01-663F-0844-8DBF-4AF14BE9BF9B}"/>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9846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None/>
            </a:pPr>
            <a:r>
              <a:rPr lang="en-US" sz="4000" dirty="0">
                <a:solidFill>
                  <a:schemeClr val="bg1"/>
                </a:solidFill>
                <a:latin typeface="iA Writer Quattro S" pitchFamily="2" charset="0"/>
              </a:rPr>
              <a:t>Directed acyclic graph (DAG)</a:t>
            </a: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8" name="TextBox 7">
            <a:extLst>
              <a:ext uri="{FF2B5EF4-FFF2-40B4-BE49-F238E27FC236}">
                <a16:creationId xmlns:a16="http://schemas.microsoft.com/office/drawing/2014/main" id="{17C2E248-54C9-0A44-86F0-B5906B95057D}"/>
              </a:ext>
            </a:extLst>
          </p:cNvPr>
          <p:cNvSpPr txBox="1"/>
          <p:nvPr/>
        </p:nvSpPr>
        <p:spPr>
          <a:xfrm>
            <a:off x="323850" y="1124744"/>
            <a:ext cx="8496622" cy="2246769"/>
          </a:xfrm>
          <a:prstGeom prst="rect">
            <a:avLst/>
          </a:prstGeom>
          <a:noFill/>
        </p:spPr>
        <p:txBody>
          <a:bodyPr wrap="square" rtlCol="0">
            <a:spAutoFit/>
          </a:bodyPr>
          <a:lstStyle/>
          <a:p>
            <a:r>
              <a:rPr lang="en-US" sz="1400" dirty="0">
                <a:latin typeface="iA Writer Mono S" pitchFamily="2" charset="77"/>
              </a:rPr>
              <a:t>“In mathematics, particularly graph theory, and computer science, a directed acyclic graph (DAG) is a directed graph with no directed cycles. That is, it consists of vertices and edges (also called arcs), with each edge directed from one vertex to another, such that following those directions will never form a closed loop. A directed graph is a DAG if and only if it can be topologically ordered, by arranging the vertices as a linear ordering that is consistent with all edge directions. DAGs have numerous scientific and computational applications, ranging from biology (evolution, family trees, epidemiology) to sociology (citation networks) to computation (scheduling).” </a:t>
            </a:r>
            <a:br>
              <a:rPr lang="en-US" sz="1400" dirty="0">
                <a:latin typeface="iA Writer Mono S" pitchFamily="2" charset="77"/>
              </a:rPr>
            </a:br>
            <a:r>
              <a:rPr lang="en-US" sz="1400" dirty="0">
                <a:latin typeface="iA Writer Mono S" pitchFamily="2" charset="77"/>
              </a:rPr>
              <a:t>-- Wikipedia</a:t>
            </a:r>
          </a:p>
        </p:txBody>
      </p:sp>
      <p:pic>
        <p:nvPicPr>
          <p:cNvPr id="5128" name="Picture 8" descr="Graph1">
            <a:extLst>
              <a:ext uri="{FF2B5EF4-FFF2-40B4-BE49-F238E27FC236}">
                <a16:creationId xmlns:a16="http://schemas.microsoft.com/office/drawing/2014/main" id="{AE453CCE-F86F-1449-A451-D95C7E4E1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402341"/>
            <a:ext cx="2736304" cy="28089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14A4CB0-1DE7-4C4E-BABC-CA5727B1D120}"/>
              </a:ext>
            </a:extLst>
          </p:cNvPr>
          <p:cNvPicPr>
            <a:picLocks noChangeAspect="1"/>
          </p:cNvPicPr>
          <p:nvPr/>
        </p:nvPicPr>
        <p:blipFill>
          <a:blip r:embed="rId3"/>
          <a:stretch>
            <a:fillRect/>
          </a:stretch>
        </p:blipFill>
        <p:spPr>
          <a:xfrm>
            <a:off x="1259632" y="3444737"/>
            <a:ext cx="2592288" cy="2598618"/>
          </a:xfrm>
          <a:prstGeom prst="rect">
            <a:avLst/>
          </a:prstGeom>
        </p:spPr>
      </p:pic>
    </p:spTree>
    <p:extLst>
      <p:ext uri="{BB962C8B-B14F-4D97-AF65-F5344CB8AC3E}">
        <p14:creationId xmlns:p14="http://schemas.microsoft.com/office/powerpoint/2010/main" val="121502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4000" dirty="0">
                <a:solidFill>
                  <a:schemeClr val="bg1"/>
                </a:solidFill>
                <a:latin typeface="iA Writer Quattro S" pitchFamily="2" charset="0"/>
              </a:rPr>
              <a:t>Metagenomics</a:t>
            </a: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3" name="Content Placeholder 2">
            <a:extLst>
              <a:ext uri="{FF2B5EF4-FFF2-40B4-BE49-F238E27FC236}">
                <a16:creationId xmlns:a16="http://schemas.microsoft.com/office/drawing/2014/main" id="{A5F7F6E1-3A8B-4A45-A410-28CE44FDA84C}"/>
              </a:ext>
            </a:extLst>
          </p:cNvPr>
          <p:cNvSpPr>
            <a:spLocks noGrp="1"/>
          </p:cNvSpPr>
          <p:nvPr>
            <p:ph idx="1"/>
          </p:nvPr>
        </p:nvSpPr>
        <p:spPr/>
        <p:txBody>
          <a:bodyPr/>
          <a:lstStyle/>
          <a:p>
            <a:pPr eaLnBrk="1" hangingPunct="1"/>
            <a:r>
              <a:rPr lang="en-US" altLang="en-US" sz="2400" dirty="0">
                <a:latin typeface="iA Writer Quattro S" pitchFamily="2" charset="0"/>
              </a:rPr>
              <a:t>However … 16S sequencing is not metagenomics!</a:t>
            </a:r>
          </a:p>
          <a:p>
            <a:pPr eaLnBrk="1" hangingPunct="1"/>
            <a:r>
              <a:rPr lang="en-US" altLang="en-US" sz="2400" dirty="0">
                <a:latin typeface="iA Writer Quattro S" pitchFamily="2" charset="0"/>
              </a:rPr>
              <a:t>We want to assess all of the underlying microbiota (organisms) within a given sample – not just bacteria.</a:t>
            </a:r>
          </a:p>
          <a:p>
            <a:pPr eaLnBrk="1" hangingPunct="1"/>
            <a:r>
              <a:rPr lang="en-US" altLang="en-US" sz="2400" dirty="0">
                <a:latin typeface="iA Writer Quattro S" pitchFamily="2" charset="0"/>
              </a:rPr>
              <a:t>Also, we wish to characterize all of the genomes for these species (microbiome) – not a single gene, as with 16S sequencing.</a:t>
            </a:r>
          </a:p>
          <a:p>
            <a:pPr eaLnBrk="1" hangingPunct="1"/>
            <a:r>
              <a:rPr lang="en-US" altLang="en-US" sz="2400" dirty="0">
                <a:latin typeface="iA Writer Quattro S" pitchFamily="2" charset="0"/>
              </a:rPr>
              <a:t>Thus, we use NGS metagenomic shotgun sequencing (MSS) for metagenomic studies.</a:t>
            </a:r>
          </a:p>
          <a:p>
            <a:pPr eaLnBrk="1" hangingPunct="1"/>
            <a:r>
              <a:rPr lang="en-US" altLang="en-US" sz="2400" dirty="0">
                <a:latin typeface="iA Writer Quattro S" pitchFamily="2" charset="0"/>
              </a:rPr>
              <a:t>This gives us access to the </a:t>
            </a:r>
            <a:r>
              <a:rPr lang="en-US" altLang="en-US" sz="2400" dirty="0" err="1">
                <a:latin typeface="iA Writer Quattro S" pitchFamily="2" charset="0"/>
              </a:rPr>
              <a:t>virome</a:t>
            </a:r>
            <a:r>
              <a:rPr lang="en-US" altLang="en-US" sz="2400" dirty="0">
                <a:latin typeface="iA Writer Quattro S" pitchFamily="2" charset="0"/>
              </a:rPr>
              <a:t>….</a:t>
            </a:r>
          </a:p>
          <a:p>
            <a:pPr eaLnBrk="1" hangingPunct="1"/>
            <a:endParaRPr lang="en-US" altLang="en-US" sz="2400" dirty="0">
              <a:latin typeface="iA Writer Quattro S" pitchFamily="2" charset="0"/>
            </a:endParaRPr>
          </a:p>
        </p:txBody>
      </p:sp>
      <p:sp>
        <p:nvSpPr>
          <p:cNvPr id="8" name="Donut 7">
            <a:extLst>
              <a:ext uri="{FF2B5EF4-FFF2-40B4-BE49-F238E27FC236}">
                <a16:creationId xmlns:a16="http://schemas.microsoft.com/office/drawing/2014/main" id="{7C9A4E8E-BF9C-2B40-B6A5-AC136F4CBF8E}"/>
              </a:ext>
            </a:extLst>
          </p:cNvPr>
          <p:cNvSpPr/>
          <p:nvPr/>
        </p:nvSpPr>
        <p:spPr>
          <a:xfrm>
            <a:off x="8837544"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2197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None/>
            </a:pPr>
            <a:r>
              <a:rPr lang="en-US" sz="4000" dirty="0">
                <a:solidFill>
                  <a:schemeClr val="bg1"/>
                </a:solidFill>
                <a:latin typeface="iA Writer Quattro S" pitchFamily="2" charset="0"/>
              </a:rPr>
              <a:t>Directed acyclic graph (DAG)</a:t>
            </a: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5128" name="Picture 8" descr="Graph1">
            <a:extLst>
              <a:ext uri="{FF2B5EF4-FFF2-40B4-BE49-F238E27FC236}">
                <a16:creationId xmlns:a16="http://schemas.microsoft.com/office/drawing/2014/main" id="{AE453CCE-F86F-1449-A451-D95C7E4E1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898" y="3603199"/>
            <a:ext cx="2736304" cy="28089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444BED-28AB-0649-BB25-92CFE8A0C419}"/>
              </a:ext>
            </a:extLst>
          </p:cNvPr>
          <p:cNvPicPr>
            <a:picLocks noChangeAspect="1"/>
          </p:cNvPicPr>
          <p:nvPr/>
        </p:nvPicPr>
        <p:blipFill>
          <a:blip r:embed="rId3"/>
          <a:stretch>
            <a:fillRect/>
          </a:stretch>
        </p:blipFill>
        <p:spPr>
          <a:xfrm>
            <a:off x="323850" y="1128522"/>
            <a:ext cx="8534400" cy="2336800"/>
          </a:xfrm>
          <a:prstGeom prst="rect">
            <a:avLst/>
          </a:prstGeom>
        </p:spPr>
      </p:pic>
      <p:sp>
        <p:nvSpPr>
          <p:cNvPr id="8" name="Donut 7">
            <a:extLst>
              <a:ext uri="{FF2B5EF4-FFF2-40B4-BE49-F238E27FC236}">
                <a16:creationId xmlns:a16="http://schemas.microsoft.com/office/drawing/2014/main" id="{4F2AE1C9-00F1-CB4C-B0D6-91156882540C}"/>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3158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Modularization</a:t>
            </a: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3" name="Picture 2">
            <a:extLst>
              <a:ext uri="{FF2B5EF4-FFF2-40B4-BE49-F238E27FC236}">
                <a16:creationId xmlns:a16="http://schemas.microsoft.com/office/drawing/2014/main" id="{E0C2260D-C3D6-F340-A4AA-FD8BCC8852FA}"/>
              </a:ext>
            </a:extLst>
          </p:cNvPr>
          <p:cNvPicPr>
            <a:picLocks noChangeAspect="1"/>
          </p:cNvPicPr>
          <p:nvPr/>
        </p:nvPicPr>
        <p:blipFill>
          <a:blip r:embed="rId2"/>
          <a:stretch>
            <a:fillRect/>
          </a:stretch>
        </p:blipFill>
        <p:spPr>
          <a:xfrm>
            <a:off x="1338275" y="980728"/>
            <a:ext cx="6200750" cy="2908000"/>
          </a:xfrm>
          <a:prstGeom prst="rect">
            <a:avLst/>
          </a:prstGeom>
        </p:spPr>
      </p:pic>
      <p:sp>
        <p:nvSpPr>
          <p:cNvPr id="4" name="TextBox 3">
            <a:extLst>
              <a:ext uri="{FF2B5EF4-FFF2-40B4-BE49-F238E27FC236}">
                <a16:creationId xmlns:a16="http://schemas.microsoft.com/office/drawing/2014/main" id="{3A62972F-D8A9-5B48-87D6-6439E8775038}"/>
              </a:ext>
            </a:extLst>
          </p:cNvPr>
          <p:cNvSpPr txBox="1"/>
          <p:nvPr/>
        </p:nvSpPr>
        <p:spPr>
          <a:xfrm>
            <a:off x="323850" y="4101218"/>
            <a:ext cx="8496622" cy="2308324"/>
          </a:xfrm>
          <a:prstGeom prst="rect">
            <a:avLst/>
          </a:prstGeom>
          <a:noFill/>
        </p:spPr>
        <p:txBody>
          <a:bodyPr wrap="square" rtlCol="0">
            <a:spAutoFit/>
          </a:bodyPr>
          <a:lstStyle/>
          <a:p>
            <a:r>
              <a:rPr lang="en-US" b="1" dirty="0" err="1">
                <a:latin typeface="iA Writer Quattro S" pitchFamily="2" charset="0"/>
              </a:rPr>
              <a:t>bjobs</a:t>
            </a:r>
            <a:r>
              <a:rPr lang="en-US" b="1" dirty="0">
                <a:latin typeface="iA Writer Quattro S" pitchFamily="2" charset="0"/>
              </a:rPr>
              <a:t> -u all | grep 'RUN' | </a:t>
            </a:r>
            <a:r>
              <a:rPr lang="en-US" b="1" dirty="0" err="1">
                <a:latin typeface="iA Writer Quattro S" pitchFamily="2" charset="0"/>
              </a:rPr>
              <a:t>awk</a:t>
            </a:r>
            <a:r>
              <a:rPr lang="en-US" b="1" dirty="0">
                <a:latin typeface="iA Writer Quattro S" pitchFamily="2" charset="0"/>
              </a:rPr>
              <a:t> '{print $2}' | sort | </a:t>
            </a:r>
            <a:r>
              <a:rPr lang="en-US" b="1" dirty="0" err="1">
                <a:latin typeface="iA Writer Quattro S" pitchFamily="2" charset="0"/>
              </a:rPr>
              <a:t>uniq</a:t>
            </a:r>
            <a:r>
              <a:rPr lang="en-US" b="1" dirty="0">
                <a:latin typeface="iA Writer Quattro S" pitchFamily="2" charset="0"/>
              </a:rPr>
              <a:t> -c | sort -</a:t>
            </a:r>
            <a:r>
              <a:rPr lang="en-US" b="1" dirty="0" err="1">
                <a:latin typeface="iA Writer Quattro S" pitchFamily="2" charset="0"/>
              </a:rPr>
              <a:t>nrk</a:t>
            </a:r>
            <a:r>
              <a:rPr lang="en-US" b="1" dirty="0">
                <a:latin typeface="iA Writer Quattro S" pitchFamily="2" charset="0"/>
              </a:rPr>
              <a:t> 1 | head -5</a:t>
            </a:r>
          </a:p>
          <a:p>
            <a:endParaRPr lang="en-US" dirty="0">
              <a:latin typeface="iA Writer Quattro S" pitchFamily="2" charset="0"/>
            </a:endParaRPr>
          </a:p>
          <a:p>
            <a:r>
              <a:rPr lang="en-US" dirty="0">
                <a:latin typeface="iA Writer Mono S" pitchFamily="2" charset="77"/>
              </a:rPr>
              <a:t>101 </a:t>
            </a:r>
            <a:r>
              <a:rPr lang="en-US" dirty="0" err="1">
                <a:latin typeface="iA Writer Mono S" pitchFamily="2" charset="77"/>
              </a:rPr>
              <a:t>jeffrey</a:t>
            </a:r>
            <a:endParaRPr lang="en-US" dirty="0">
              <a:latin typeface="iA Writer Mono S" pitchFamily="2" charset="77"/>
            </a:endParaRPr>
          </a:p>
          <a:p>
            <a:r>
              <a:rPr lang="en-US" dirty="0">
                <a:latin typeface="iA Writer Mono S" pitchFamily="2" charset="77"/>
              </a:rPr>
              <a:t> 54 </a:t>
            </a:r>
            <a:r>
              <a:rPr lang="en-US" dirty="0" err="1">
                <a:latin typeface="iA Writer Mono S" pitchFamily="2" charset="77"/>
              </a:rPr>
              <a:t>alex.ho</a:t>
            </a:r>
            <a:endParaRPr lang="en-US" dirty="0">
              <a:latin typeface="iA Writer Mono S" pitchFamily="2" charset="77"/>
            </a:endParaRPr>
          </a:p>
          <a:p>
            <a:r>
              <a:rPr lang="en-US" dirty="0">
                <a:latin typeface="iA Writer Mono S" pitchFamily="2" charset="77"/>
              </a:rPr>
              <a:t> 38 </a:t>
            </a:r>
            <a:r>
              <a:rPr lang="en-US" dirty="0" err="1">
                <a:latin typeface="iA Writer Mono S" pitchFamily="2" charset="77"/>
              </a:rPr>
              <a:t>zlskidm</a:t>
            </a:r>
            <a:endParaRPr lang="en-US" dirty="0">
              <a:latin typeface="iA Writer Mono S" pitchFamily="2" charset="77"/>
            </a:endParaRPr>
          </a:p>
          <a:p>
            <a:r>
              <a:rPr lang="en-US" dirty="0">
                <a:latin typeface="iA Writer Mono S" pitchFamily="2" charset="77"/>
              </a:rPr>
              <a:t> 25 </a:t>
            </a:r>
            <a:r>
              <a:rPr lang="en-US" dirty="0" err="1">
                <a:latin typeface="iA Writer Mono S" pitchFamily="2" charset="77"/>
              </a:rPr>
              <a:t>achal</a:t>
            </a:r>
            <a:endParaRPr lang="en-US" dirty="0">
              <a:latin typeface="iA Writer Mono S" pitchFamily="2" charset="77"/>
            </a:endParaRPr>
          </a:p>
          <a:p>
            <a:r>
              <a:rPr lang="en-US" dirty="0">
                <a:latin typeface="iA Writer Mono S" pitchFamily="2" charset="77"/>
              </a:rPr>
              <a:t>  9 </a:t>
            </a:r>
            <a:r>
              <a:rPr lang="en-US" dirty="0" err="1">
                <a:latin typeface="iA Writer Mono S" pitchFamily="2" charset="77"/>
              </a:rPr>
              <a:t>alex.pa</a:t>
            </a:r>
            <a:endParaRPr lang="en-US" dirty="0">
              <a:latin typeface="iA Writer Mono S" pitchFamily="2" charset="77"/>
            </a:endParaRPr>
          </a:p>
        </p:txBody>
      </p:sp>
      <p:sp>
        <p:nvSpPr>
          <p:cNvPr id="8" name="Donut 7">
            <a:extLst>
              <a:ext uri="{FF2B5EF4-FFF2-40B4-BE49-F238E27FC236}">
                <a16:creationId xmlns:a16="http://schemas.microsoft.com/office/drawing/2014/main" id="{C0E3CCB2-9B0D-1444-BA4B-6CEA90E1532C}"/>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61994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ViroMatch</a:t>
            </a: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5" name="Picture 4">
            <a:extLst>
              <a:ext uri="{FF2B5EF4-FFF2-40B4-BE49-F238E27FC236}">
                <a16:creationId xmlns:a16="http://schemas.microsoft.com/office/drawing/2014/main" id="{FF4EB88D-54D4-604B-A8EC-11E4F4023457}"/>
              </a:ext>
            </a:extLst>
          </p:cNvPr>
          <p:cNvPicPr>
            <a:picLocks noChangeAspect="1"/>
          </p:cNvPicPr>
          <p:nvPr/>
        </p:nvPicPr>
        <p:blipFill>
          <a:blip r:embed="rId2"/>
          <a:stretch>
            <a:fillRect/>
          </a:stretch>
        </p:blipFill>
        <p:spPr>
          <a:xfrm>
            <a:off x="4716016" y="1280590"/>
            <a:ext cx="3995617" cy="5013176"/>
          </a:xfrm>
          <a:prstGeom prst="rect">
            <a:avLst/>
          </a:prstGeom>
        </p:spPr>
      </p:pic>
      <p:pic>
        <p:nvPicPr>
          <p:cNvPr id="9" name="Picture 8">
            <a:extLst>
              <a:ext uri="{FF2B5EF4-FFF2-40B4-BE49-F238E27FC236}">
                <a16:creationId xmlns:a16="http://schemas.microsoft.com/office/drawing/2014/main" id="{421E3F33-58EC-F846-9E22-337B53E8E655}"/>
              </a:ext>
            </a:extLst>
          </p:cNvPr>
          <p:cNvPicPr>
            <a:picLocks noChangeAspect="1"/>
          </p:cNvPicPr>
          <p:nvPr/>
        </p:nvPicPr>
        <p:blipFill>
          <a:blip r:embed="rId3"/>
          <a:stretch>
            <a:fillRect/>
          </a:stretch>
        </p:blipFill>
        <p:spPr>
          <a:xfrm>
            <a:off x="755576" y="1268759"/>
            <a:ext cx="2589600" cy="5036839"/>
          </a:xfrm>
          <a:prstGeom prst="rect">
            <a:avLst/>
          </a:prstGeom>
        </p:spPr>
      </p:pic>
      <p:sp>
        <p:nvSpPr>
          <p:cNvPr id="10" name="TextBox 9">
            <a:extLst>
              <a:ext uri="{FF2B5EF4-FFF2-40B4-BE49-F238E27FC236}">
                <a16:creationId xmlns:a16="http://schemas.microsoft.com/office/drawing/2014/main" id="{00C0CBB4-724F-3F44-9DA5-6A16D88AEEA8}"/>
              </a:ext>
            </a:extLst>
          </p:cNvPr>
          <p:cNvSpPr txBox="1"/>
          <p:nvPr/>
        </p:nvSpPr>
        <p:spPr>
          <a:xfrm>
            <a:off x="755576" y="908050"/>
            <a:ext cx="2589600" cy="338554"/>
          </a:xfrm>
          <a:prstGeom prst="rect">
            <a:avLst/>
          </a:prstGeom>
          <a:noFill/>
        </p:spPr>
        <p:txBody>
          <a:bodyPr wrap="square" rtlCol="0">
            <a:spAutoFit/>
          </a:bodyPr>
          <a:lstStyle/>
          <a:p>
            <a:r>
              <a:rPr lang="en-US" sz="1600" dirty="0">
                <a:latin typeface="iA Writer Quattro S" pitchFamily="2" charset="0"/>
              </a:rPr>
              <a:t>Snakemake </a:t>
            </a:r>
            <a:r>
              <a:rPr lang="en-US" sz="1600" dirty="0" err="1">
                <a:latin typeface="iA Writer Quattro S" pitchFamily="2" charset="0"/>
              </a:rPr>
              <a:t>Rulegraph</a:t>
            </a:r>
            <a:endParaRPr lang="en-US" sz="1600" dirty="0">
              <a:latin typeface="iA Writer Quattro S" pitchFamily="2" charset="0"/>
            </a:endParaRPr>
          </a:p>
        </p:txBody>
      </p:sp>
      <p:sp>
        <p:nvSpPr>
          <p:cNvPr id="12" name="TextBox 11">
            <a:extLst>
              <a:ext uri="{FF2B5EF4-FFF2-40B4-BE49-F238E27FC236}">
                <a16:creationId xmlns:a16="http://schemas.microsoft.com/office/drawing/2014/main" id="{09645750-E6B2-174D-86EF-C05F39BF6F59}"/>
              </a:ext>
            </a:extLst>
          </p:cNvPr>
          <p:cNvSpPr txBox="1"/>
          <p:nvPr/>
        </p:nvSpPr>
        <p:spPr>
          <a:xfrm>
            <a:off x="5419024" y="930205"/>
            <a:ext cx="2589600" cy="338554"/>
          </a:xfrm>
          <a:prstGeom prst="rect">
            <a:avLst/>
          </a:prstGeom>
          <a:noFill/>
        </p:spPr>
        <p:txBody>
          <a:bodyPr wrap="square" rtlCol="0">
            <a:spAutoFit/>
          </a:bodyPr>
          <a:lstStyle/>
          <a:p>
            <a:r>
              <a:rPr lang="en-US" sz="1600" dirty="0">
                <a:latin typeface="iA Writer Quattro S" pitchFamily="2" charset="0"/>
              </a:rPr>
              <a:t>Snakemake DAG</a:t>
            </a:r>
          </a:p>
        </p:txBody>
      </p:sp>
    </p:spTree>
    <p:extLst>
      <p:ext uri="{BB962C8B-B14F-4D97-AF65-F5344CB8AC3E}">
        <p14:creationId xmlns:p14="http://schemas.microsoft.com/office/powerpoint/2010/main" val="3561850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Best Hit Logic</a:t>
            </a: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2" name="TextBox 1">
            <a:extLst>
              <a:ext uri="{FF2B5EF4-FFF2-40B4-BE49-F238E27FC236}">
                <a16:creationId xmlns:a16="http://schemas.microsoft.com/office/drawing/2014/main" id="{EF1E706A-B0A9-9E4E-8536-36429341DBD3}"/>
              </a:ext>
            </a:extLst>
          </p:cNvPr>
          <p:cNvSpPr txBox="1"/>
          <p:nvPr/>
        </p:nvSpPr>
        <p:spPr>
          <a:xfrm>
            <a:off x="251520" y="1052736"/>
            <a:ext cx="8640960" cy="4401205"/>
          </a:xfrm>
          <a:prstGeom prst="rect">
            <a:avLst/>
          </a:prstGeom>
          <a:noFill/>
        </p:spPr>
        <p:txBody>
          <a:bodyPr wrap="square" rtlCol="0">
            <a:spAutoFit/>
          </a:bodyPr>
          <a:lstStyle/>
          <a:p>
            <a:r>
              <a:rPr lang="en-US" sz="1400" b="1" dirty="0">
                <a:latin typeface="iA Writer Quattro S" pitchFamily="2" charset="0"/>
              </a:rPr>
              <a:t>Determining a Read’s Best Hit </a:t>
            </a:r>
            <a:br>
              <a:rPr lang="en-US" sz="1400" b="1" dirty="0">
                <a:latin typeface="iA Writer Quattro S" pitchFamily="2" charset="0"/>
              </a:rPr>
            </a:br>
            <a:endParaRPr lang="en-US" sz="1400" b="1" dirty="0">
              <a:latin typeface="iA Writer Quattro S" pitchFamily="2" charset="0"/>
            </a:endParaRPr>
          </a:p>
          <a:p>
            <a:r>
              <a:rPr lang="en-US" sz="1400" dirty="0">
                <a:latin typeface="iA Writer Quattro S" pitchFamily="2" charset="0"/>
              </a:rPr>
              <a:t>As outlined in </a:t>
            </a:r>
            <a:r>
              <a:rPr lang="en-US" sz="1400" dirty="0">
                <a:latin typeface="iA Writer Quattro S" pitchFamily="2" charset="0"/>
                <a:hlinkClick r:id="rId2"/>
              </a:rPr>
              <a:t>NCBI nt Files</a:t>
            </a:r>
            <a:r>
              <a:rPr lang="en-US" sz="1400" dirty="0">
                <a:latin typeface="iA Writer Quattro S" pitchFamily="2" charset="0"/>
              </a:rPr>
              <a:t> and </a:t>
            </a:r>
            <a:r>
              <a:rPr lang="en-US" sz="1400" dirty="0">
                <a:latin typeface="iA Writer Quattro S" pitchFamily="2" charset="0"/>
                <a:hlinkClick r:id="rId3"/>
              </a:rPr>
              <a:t>NCBI nr Files</a:t>
            </a:r>
            <a:r>
              <a:rPr lang="en-US" sz="1400" dirty="0">
                <a:latin typeface="iA Writer Quattro S" pitchFamily="2" charset="0"/>
              </a:rPr>
              <a:t>, the NCBI </a:t>
            </a:r>
            <a:r>
              <a:rPr lang="en-US" sz="1400" dirty="0" err="1">
                <a:latin typeface="iA Writer Quattro S" pitchFamily="2" charset="0"/>
              </a:rPr>
              <a:t>nt</a:t>
            </a:r>
            <a:r>
              <a:rPr lang="en-US" sz="1400" dirty="0">
                <a:latin typeface="iA Writer Quattro S" pitchFamily="2" charset="0"/>
              </a:rPr>
              <a:t> and </a:t>
            </a:r>
            <a:r>
              <a:rPr lang="en-US" sz="1400" dirty="0" err="1">
                <a:latin typeface="iA Writer Quattro S" pitchFamily="2" charset="0"/>
              </a:rPr>
              <a:t>nr</a:t>
            </a:r>
            <a:r>
              <a:rPr lang="en-US" sz="1400" dirty="0">
                <a:latin typeface="iA Writer Quattro S" pitchFamily="2" charset="0"/>
              </a:rPr>
              <a:t> reference databases are too large to index for alignment, so we split </a:t>
            </a:r>
            <a:r>
              <a:rPr lang="en-US" sz="1400" dirty="0" err="1">
                <a:latin typeface="iA Writer Quattro S" pitchFamily="2" charset="0"/>
              </a:rPr>
              <a:t>nt</a:t>
            </a:r>
            <a:r>
              <a:rPr lang="en-US" sz="1400" dirty="0">
                <a:latin typeface="iA Writer Quattro S" pitchFamily="2" charset="0"/>
              </a:rPr>
              <a:t>/</a:t>
            </a:r>
            <a:r>
              <a:rPr lang="en-US" sz="1400" dirty="0" err="1">
                <a:latin typeface="iA Writer Quattro S" pitchFamily="2" charset="0"/>
              </a:rPr>
              <a:t>nr</a:t>
            </a:r>
            <a:r>
              <a:rPr lang="en-US" sz="1400" dirty="0">
                <a:latin typeface="iA Writer Quattro S" pitchFamily="2" charset="0"/>
              </a:rPr>
              <a:t> into multiple indexed reference databases for independent alignment. Therefore, a candidate read will be aligned to </a:t>
            </a:r>
            <a:r>
              <a:rPr lang="en-US" sz="1400" i="1" dirty="0">
                <a:latin typeface="iA Writer Quattro S" pitchFamily="2" charset="0"/>
              </a:rPr>
              <a:t>all</a:t>
            </a:r>
            <a:r>
              <a:rPr lang="en-US" sz="1400" dirty="0">
                <a:latin typeface="iA Writer Quattro S" pitchFamily="2" charset="0"/>
              </a:rPr>
              <a:t> of the split </a:t>
            </a:r>
            <a:r>
              <a:rPr lang="en-US" sz="1400" dirty="0" err="1">
                <a:latin typeface="iA Writer Quattro S" pitchFamily="2" charset="0"/>
              </a:rPr>
              <a:t>nt</a:t>
            </a:r>
            <a:r>
              <a:rPr lang="en-US" sz="1400" dirty="0">
                <a:latin typeface="iA Writer Quattro S" pitchFamily="2" charset="0"/>
              </a:rPr>
              <a:t> or </a:t>
            </a:r>
            <a:r>
              <a:rPr lang="en-US" sz="1400" dirty="0" err="1">
                <a:latin typeface="iA Writer Quattro S" pitchFamily="2" charset="0"/>
              </a:rPr>
              <a:t>nr</a:t>
            </a:r>
            <a:r>
              <a:rPr lang="en-US" sz="1400" dirty="0">
                <a:latin typeface="iA Writer Quattro S" pitchFamily="2" charset="0"/>
              </a:rPr>
              <a:t> databases and a best hit will be determined during the best hit logic portion of the pipeline. While a read may have a good hit to one of the split reference databases, it may have a better or equally good hit to another split reference database.</a:t>
            </a:r>
          </a:p>
          <a:p>
            <a:r>
              <a:rPr lang="en-US" sz="1400" dirty="0">
                <a:latin typeface="iA Writer Quattro S" pitchFamily="2" charset="0"/>
              </a:rPr>
              <a:t>Having multiple hits per read requires choosing a single best, representative hit for a read. Also, it is during this validation step that a read may have a better non-viral hit as compared to the initial viral-only database hit that flagged the read as a candidate for viral identity. All of the hits for a given read are evaluated at the same time in a </a:t>
            </a:r>
            <a:r>
              <a:rPr lang="en-US" sz="1400" i="1" dirty="0">
                <a:latin typeface="iA Writer Quattro S" pitchFamily="2" charset="0"/>
              </a:rPr>
              <a:t>read block</a:t>
            </a:r>
            <a:r>
              <a:rPr lang="en-US" sz="1400" dirty="0">
                <a:latin typeface="iA Writer Quattro S" pitchFamily="2" charset="0"/>
              </a:rPr>
              <a:t>. A read block is a list of alignment report lines, all having the same read id. In this way, we evaluate a smaller chunk of alignments at any one time. Although the alignment formats for </a:t>
            </a:r>
            <a:r>
              <a:rPr lang="en-US" sz="1400" dirty="0" err="1">
                <a:latin typeface="iA Writer Quattro S" pitchFamily="2" charset="0"/>
              </a:rPr>
              <a:t>nt</a:t>
            </a:r>
            <a:r>
              <a:rPr lang="en-US" sz="1400" dirty="0">
                <a:latin typeface="iA Writer Quattro S" pitchFamily="2" charset="0"/>
              </a:rPr>
              <a:t> and </a:t>
            </a:r>
            <a:r>
              <a:rPr lang="en-US" sz="1400" dirty="0" err="1">
                <a:latin typeface="iA Writer Quattro S" pitchFamily="2" charset="0"/>
              </a:rPr>
              <a:t>nr</a:t>
            </a:r>
            <a:r>
              <a:rPr lang="en-US" sz="1400" dirty="0">
                <a:latin typeface="iA Writer Quattro S" pitchFamily="2" charset="0"/>
              </a:rPr>
              <a:t> hits are different, the concept is the same. A read will be given the status of PASS or FAIL based on the underlying hits being evaluated. See </a:t>
            </a:r>
            <a:r>
              <a:rPr lang="en-US" sz="1400" dirty="0">
                <a:latin typeface="iA Writer Quattro S" pitchFamily="2" charset="0"/>
                <a:hlinkClick r:id="rId4"/>
              </a:rPr>
              <a:t>Failure Codes</a:t>
            </a:r>
            <a:r>
              <a:rPr lang="en-US" sz="1400" dirty="0">
                <a:latin typeface="iA Writer Quattro S" pitchFamily="2" charset="0"/>
              </a:rPr>
              <a:t> for more details on read pass/fail evaluation.</a:t>
            </a:r>
          </a:p>
          <a:p>
            <a:endParaRPr lang="en-US" sz="1400" dirty="0">
              <a:latin typeface="iA Writer Quattro S" pitchFamily="2" charset="0"/>
            </a:endParaRPr>
          </a:p>
          <a:p>
            <a:r>
              <a:rPr lang="en-US" sz="1400" dirty="0">
                <a:latin typeface="iA Writer Quattro S" pitchFamily="2" charset="0"/>
                <a:hlinkClick r:id="rId5"/>
              </a:rPr>
              <a:t>https://</a:t>
            </a:r>
            <a:r>
              <a:rPr lang="en-US" sz="1400" dirty="0" err="1">
                <a:latin typeface="iA Writer Quattro S" pitchFamily="2" charset="0"/>
                <a:hlinkClick r:id="rId5"/>
              </a:rPr>
              <a:t>twylie.github.io</a:t>
            </a:r>
            <a:r>
              <a:rPr lang="en-US" sz="1400" dirty="0">
                <a:latin typeface="iA Writer Quattro S" pitchFamily="2" charset="0"/>
                <a:hlinkClick r:id="rId5"/>
              </a:rPr>
              <a:t>/</a:t>
            </a:r>
            <a:r>
              <a:rPr lang="en-US" sz="1400" dirty="0" err="1">
                <a:latin typeface="iA Writer Quattro S" pitchFamily="2" charset="0"/>
                <a:hlinkClick r:id="rId5"/>
              </a:rPr>
              <a:t>viromatch</a:t>
            </a:r>
            <a:r>
              <a:rPr lang="en-US" sz="1400" dirty="0">
                <a:latin typeface="iA Writer Quattro S" pitchFamily="2" charset="0"/>
                <a:hlinkClick r:id="rId5"/>
              </a:rPr>
              <a:t>/overview/</a:t>
            </a:r>
            <a:r>
              <a:rPr lang="en-US" sz="1400" dirty="0" err="1">
                <a:latin typeface="iA Writer Quattro S" pitchFamily="2" charset="0"/>
                <a:hlinkClick r:id="rId5"/>
              </a:rPr>
              <a:t>best_hit_logic</a:t>
            </a:r>
            <a:r>
              <a:rPr lang="en-US" sz="1400" dirty="0">
                <a:latin typeface="iA Writer Quattro S" pitchFamily="2" charset="0"/>
                <a:hlinkClick r:id="rId5"/>
              </a:rPr>
              <a:t>/</a:t>
            </a:r>
            <a:endParaRPr lang="en-US" sz="1400" dirty="0">
              <a:latin typeface="iA Writer Quattro S" pitchFamily="2" charset="0"/>
            </a:endParaRPr>
          </a:p>
          <a:p>
            <a:endParaRPr lang="en-US" sz="1400" dirty="0">
              <a:latin typeface="iA Writer Quattro S" pitchFamily="2" charset="0"/>
            </a:endParaRPr>
          </a:p>
        </p:txBody>
      </p:sp>
    </p:spTree>
    <p:extLst>
      <p:ext uri="{BB962C8B-B14F-4D97-AF65-F5344CB8AC3E}">
        <p14:creationId xmlns:p14="http://schemas.microsoft.com/office/powerpoint/2010/main" val="293119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130866"/>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Failure Codes &amp; Sanity Logs</a:t>
            </a: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3" name="Picture 2">
            <a:extLst>
              <a:ext uri="{FF2B5EF4-FFF2-40B4-BE49-F238E27FC236}">
                <a16:creationId xmlns:a16="http://schemas.microsoft.com/office/drawing/2014/main" id="{46FC68A7-D8D0-0F4B-AE8F-E3E594948745}"/>
              </a:ext>
            </a:extLst>
          </p:cNvPr>
          <p:cNvPicPr>
            <a:picLocks noChangeAspect="1"/>
          </p:cNvPicPr>
          <p:nvPr/>
        </p:nvPicPr>
        <p:blipFill>
          <a:blip r:embed="rId2"/>
          <a:stretch>
            <a:fillRect/>
          </a:stretch>
        </p:blipFill>
        <p:spPr>
          <a:xfrm>
            <a:off x="848034" y="1041793"/>
            <a:ext cx="7181232" cy="4558217"/>
          </a:xfrm>
          <a:prstGeom prst="rect">
            <a:avLst/>
          </a:prstGeom>
        </p:spPr>
      </p:pic>
      <p:sp>
        <p:nvSpPr>
          <p:cNvPr id="4" name="TextBox 3">
            <a:extLst>
              <a:ext uri="{FF2B5EF4-FFF2-40B4-BE49-F238E27FC236}">
                <a16:creationId xmlns:a16="http://schemas.microsoft.com/office/drawing/2014/main" id="{B7C1E431-3943-124C-8D9F-958B74A8457E}"/>
              </a:ext>
            </a:extLst>
          </p:cNvPr>
          <p:cNvSpPr txBox="1"/>
          <p:nvPr/>
        </p:nvSpPr>
        <p:spPr>
          <a:xfrm>
            <a:off x="971600" y="5705685"/>
            <a:ext cx="7705416" cy="369332"/>
          </a:xfrm>
          <a:prstGeom prst="rect">
            <a:avLst/>
          </a:prstGeom>
          <a:noFill/>
        </p:spPr>
        <p:txBody>
          <a:bodyPr wrap="square" rtlCol="0">
            <a:spAutoFit/>
          </a:bodyPr>
          <a:lstStyle/>
          <a:p>
            <a:r>
              <a:rPr lang="en-US" dirty="0">
                <a:hlinkClick r:id="rId3"/>
              </a:rPr>
              <a:t>https://</a:t>
            </a:r>
            <a:r>
              <a:rPr lang="en-US" dirty="0" err="1">
                <a:hlinkClick r:id="rId3"/>
              </a:rPr>
              <a:t>twylie.github.io</a:t>
            </a:r>
            <a:r>
              <a:rPr lang="en-US" dirty="0">
                <a:hlinkClick r:id="rId3"/>
              </a:rPr>
              <a:t>/</a:t>
            </a:r>
            <a:r>
              <a:rPr lang="en-US" dirty="0" err="1">
                <a:hlinkClick r:id="rId3"/>
              </a:rPr>
              <a:t>viromatch</a:t>
            </a:r>
            <a:r>
              <a:rPr lang="en-US" dirty="0">
                <a:hlinkClick r:id="rId3"/>
              </a:rPr>
              <a:t>/overview/reports/#sanity-files</a:t>
            </a:r>
            <a:endParaRPr lang="en-US" dirty="0"/>
          </a:p>
        </p:txBody>
      </p:sp>
    </p:spTree>
    <p:extLst>
      <p:ext uri="{BB962C8B-B14F-4D97-AF65-F5344CB8AC3E}">
        <p14:creationId xmlns:p14="http://schemas.microsoft.com/office/powerpoint/2010/main" val="2486142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Taxonomy Reports</a:t>
            </a: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2" name="TextBox 1">
            <a:extLst>
              <a:ext uri="{FF2B5EF4-FFF2-40B4-BE49-F238E27FC236}">
                <a16:creationId xmlns:a16="http://schemas.microsoft.com/office/drawing/2014/main" id="{D64F1997-350E-4D4D-A0F1-26F2524768A3}"/>
              </a:ext>
            </a:extLst>
          </p:cNvPr>
          <p:cNvSpPr txBox="1"/>
          <p:nvPr/>
        </p:nvSpPr>
        <p:spPr>
          <a:xfrm>
            <a:off x="179512" y="1196752"/>
            <a:ext cx="8859248" cy="4632037"/>
          </a:xfrm>
          <a:prstGeom prst="rect">
            <a:avLst/>
          </a:prstGeom>
          <a:noFill/>
        </p:spPr>
        <p:txBody>
          <a:bodyPr wrap="square" rtlCol="0">
            <a:spAutoFit/>
          </a:bodyPr>
          <a:lstStyle/>
          <a:p>
            <a:r>
              <a:rPr lang="en-US" sz="500" dirty="0">
                <a:latin typeface="iA Writer Mono S" pitchFamily="2" charset="77"/>
              </a:rPr>
              <a:t>===========================================================================</a:t>
            </a:r>
          </a:p>
          <a:p>
            <a:r>
              <a:rPr lang="en-US" sz="500" dirty="0">
                <a:latin typeface="iA Writer Mono S" pitchFamily="2" charset="77"/>
              </a:rPr>
              <a:t>NUCLEOTIDE ALIGNMENT READ COUNTS</a:t>
            </a:r>
          </a:p>
          <a:p>
            <a:r>
              <a:rPr lang="en-US" sz="500" dirty="0">
                <a:latin typeface="iA Writer Mono S" pitchFamily="2" charset="77"/>
              </a:rPr>
              <a:t>===========================================================================</a:t>
            </a:r>
          </a:p>
          <a:p>
            <a:endParaRPr lang="en-US" sz="500" dirty="0">
              <a:latin typeface="iA Writer Mono S" pitchFamily="2" charset="77"/>
            </a:endParaRPr>
          </a:p>
          <a:p>
            <a:r>
              <a:rPr lang="en-US" sz="500" dirty="0">
                <a:latin typeface="iA Writer Mono S" pitchFamily="2" charset="77"/>
              </a:rPr>
              <a:t>LINEAGE (R1 + R2)</a:t>
            </a:r>
          </a:p>
          <a:p>
            <a:r>
              <a:rPr lang="en-US" sz="500" dirty="0">
                <a:latin typeface="iA Writer Mono S" pitchFamily="2" charset="77"/>
              </a:rPr>
              <a:t>--------------------</a:t>
            </a:r>
          </a:p>
          <a:p>
            <a:r>
              <a:rPr lang="en-US" sz="500" dirty="0">
                <a:latin typeface="iA Writer Mono S" pitchFamily="2" charset="77"/>
              </a:rPr>
              <a:t>[1] read count</a:t>
            </a:r>
          </a:p>
          <a:p>
            <a:r>
              <a:rPr lang="en-US" sz="500" dirty="0">
                <a:latin typeface="iA Writer Mono S" pitchFamily="2" charset="77"/>
              </a:rPr>
              <a:t>[2] percent</a:t>
            </a:r>
          </a:p>
          <a:p>
            <a:r>
              <a:rPr lang="en-US" sz="500" dirty="0">
                <a:latin typeface="iA Writer Mono S" pitchFamily="2" charset="77"/>
              </a:rPr>
              <a:t>[3] lineage</a:t>
            </a:r>
          </a:p>
          <a:p>
            <a:r>
              <a:rPr lang="en-US" sz="500" dirty="0">
                <a:latin typeface="iA Writer Mono S" pitchFamily="2" charset="77"/>
              </a:rPr>
              <a:t>--------------------</a:t>
            </a:r>
          </a:p>
          <a:p>
            <a:r>
              <a:rPr lang="en-US" sz="500" dirty="0">
                <a:latin typeface="iA Writer Mono S" pitchFamily="2" charset="77"/>
              </a:rPr>
              <a:t>149	0.634	Viruses --&gt; </a:t>
            </a:r>
            <a:r>
              <a:rPr lang="en-US" sz="500" dirty="0" err="1">
                <a:latin typeface="iA Writer Mono S" pitchFamily="2" charset="77"/>
              </a:rPr>
              <a:t>Caudovirales</a:t>
            </a:r>
            <a:r>
              <a:rPr lang="en-US" sz="500" dirty="0">
                <a:latin typeface="iA Writer Mono S" pitchFamily="2" charset="77"/>
              </a:rPr>
              <a:t> --&gt; </a:t>
            </a:r>
            <a:r>
              <a:rPr lang="en-US" sz="500" dirty="0" err="1">
                <a:latin typeface="iA Writer Mono S" pitchFamily="2" charset="77"/>
              </a:rPr>
              <a:t>Podoviridae</a:t>
            </a:r>
            <a:r>
              <a:rPr lang="en-US" sz="500" dirty="0">
                <a:latin typeface="iA Writer Mono S" pitchFamily="2" charset="77"/>
              </a:rPr>
              <a:t> --&gt; unclassified </a:t>
            </a:r>
            <a:r>
              <a:rPr lang="en-US" sz="500" dirty="0" err="1">
                <a:latin typeface="iA Writer Mono S" pitchFamily="2" charset="77"/>
              </a:rPr>
              <a:t>Podoviridae</a:t>
            </a:r>
            <a:r>
              <a:rPr lang="en-US" sz="500" dirty="0">
                <a:latin typeface="iA Writer Mono S" pitchFamily="2" charset="77"/>
              </a:rPr>
              <a:t> --&gt; </a:t>
            </a:r>
            <a:r>
              <a:rPr lang="en-US" sz="500" dirty="0" err="1">
                <a:latin typeface="iA Writer Mono S" pitchFamily="2" charset="77"/>
              </a:rPr>
              <a:t>crAss</a:t>
            </a:r>
            <a:r>
              <a:rPr lang="en-US" sz="500" dirty="0">
                <a:latin typeface="iA Writer Mono S" pitchFamily="2" charset="77"/>
              </a:rPr>
              <a:t>-like viruses --&gt; environmental samples --&gt; uncultured </a:t>
            </a:r>
            <a:r>
              <a:rPr lang="en-US" sz="500" dirty="0" err="1">
                <a:latin typeface="iA Writer Mono S" pitchFamily="2" charset="77"/>
              </a:rPr>
              <a:t>crAssphage</a:t>
            </a:r>
            <a:endParaRPr lang="en-US" sz="500" dirty="0">
              <a:latin typeface="iA Writer Mono S" pitchFamily="2" charset="77"/>
            </a:endParaRPr>
          </a:p>
          <a:p>
            <a:r>
              <a:rPr lang="en-US" sz="500" dirty="0">
                <a:latin typeface="iA Writer Mono S" pitchFamily="2" charset="77"/>
              </a:rPr>
              <a:t>36	0.153	Viruses --&gt; </a:t>
            </a:r>
            <a:r>
              <a:rPr lang="en-US" sz="500" dirty="0" err="1">
                <a:latin typeface="iA Writer Mono S" pitchFamily="2" charset="77"/>
              </a:rPr>
              <a:t>Anelloviridae</a:t>
            </a:r>
            <a:r>
              <a:rPr lang="en-US" sz="500" dirty="0">
                <a:latin typeface="iA Writer Mono S" pitchFamily="2" charset="77"/>
              </a:rPr>
              <a:t> --&gt; </a:t>
            </a:r>
            <a:r>
              <a:rPr lang="en-US" sz="500" dirty="0" err="1">
                <a:latin typeface="iA Writer Mono S" pitchFamily="2" charset="77"/>
              </a:rPr>
              <a:t>Gyrovirus</a:t>
            </a:r>
            <a:r>
              <a:rPr lang="en-US" sz="500" dirty="0">
                <a:latin typeface="iA Writer Mono S" pitchFamily="2" charset="77"/>
              </a:rPr>
              <a:t> --&gt; Chicken anemia virus</a:t>
            </a:r>
          </a:p>
          <a:p>
            <a:r>
              <a:rPr lang="en-US" sz="500" dirty="0">
                <a:latin typeface="iA Writer Mono S" pitchFamily="2" charset="77"/>
              </a:rPr>
              <a:t>12	0.051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a:t>
            </a:r>
          </a:p>
          <a:p>
            <a:r>
              <a:rPr lang="en-US" sz="500" dirty="0">
                <a:latin typeface="iA Writer Mono S" pitchFamily="2" charset="77"/>
              </a:rPr>
              <a:t>5	0.021	Viruses --&gt; </a:t>
            </a:r>
            <a:r>
              <a:rPr lang="en-US" sz="500" dirty="0" err="1">
                <a:latin typeface="iA Writer Mono S" pitchFamily="2" charset="77"/>
              </a:rPr>
              <a:t>Anelloviridae</a:t>
            </a:r>
            <a:r>
              <a:rPr lang="en-US" sz="500" dirty="0">
                <a:latin typeface="iA Writer Mono S" pitchFamily="2" charset="77"/>
              </a:rPr>
              <a:t> --&gt; </a:t>
            </a:r>
            <a:r>
              <a:rPr lang="en-US" sz="500" dirty="0" err="1">
                <a:latin typeface="iA Writer Mono S" pitchFamily="2" charset="77"/>
              </a:rPr>
              <a:t>Gyrovirus</a:t>
            </a:r>
            <a:r>
              <a:rPr lang="en-US" sz="500" dirty="0">
                <a:latin typeface="iA Writer Mono S" pitchFamily="2" charset="77"/>
              </a:rPr>
              <a:t> --&gt; unclassified </a:t>
            </a:r>
            <a:r>
              <a:rPr lang="en-US" sz="500" dirty="0" err="1">
                <a:latin typeface="iA Writer Mono S" pitchFamily="2" charset="77"/>
              </a:rPr>
              <a:t>Gyrovirus</a:t>
            </a:r>
            <a:r>
              <a:rPr lang="en-US" sz="500" dirty="0">
                <a:latin typeface="iA Writer Mono S" pitchFamily="2" charset="77"/>
              </a:rPr>
              <a:t> --&gt; Avian </a:t>
            </a:r>
            <a:r>
              <a:rPr lang="en-US" sz="500" dirty="0" err="1">
                <a:latin typeface="iA Writer Mono S" pitchFamily="2" charset="77"/>
              </a:rPr>
              <a:t>gyrovirus</a:t>
            </a:r>
            <a:r>
              <a:rPr lang="en-US" sz="500" dirty="0">
                <a:latin typeface="iA Writer Mono S" pitchFamily="2" charset="77"/>
              </a:rPr>
              <a:t> 2</a:t>
            </a:r>
          </a:p>
          <a:p>
            <a:r>
              <a:rPr lang="en-US" sz="500" dirty="0">
                <a:latin typeface="iA Writer Mono S" pitchFamily="2" charset="77"/>
              </a:rPr>
              <a:t>4	0.017	Viruses --&gt; </a:t>
            </a:r>
            <a:r>
              <a:rPr lang="en-US" sz="500" dirty="0" err="1">
                <a:latin typeface="iA Writer Mono S" pitchFamily="2" charset="77"/>
              </a:rPr>
              <a:t>Anelloviridae</a:t>
            </a:r>
            <a:r>
              <a:rPr lang="en-US" sz="500" dirty="0">
                <a:latin typeface="iA Writer Mono S" pitchFamily="2" charset="77"/>
              </a:rPr>
              <a:t> --&gt; </a:t>
            </a:r>
            <a:r>
              <a:rPr lang="en-US" sz="500" dirty="0" err="1">
                <a:latin typeface="iA Writer Mono S" pitchFamily="2" charset="77"/>
              </a:rPr>
              <a:t>Gyrovirus</a:t>
            </a:r>
            <a:r>
              <a:rPr lang="en-US" sz="500" dirty="0">
                <a:latin typeface="iA Writer Mono S" pitchFamily="2" charset="77"/>
              </a:rPr>
              <a:t> --&gt; unclassified </a:t>
            </a:r>
            <a:r>
              <a:rPr lang="en-US" sz="500" dirty="0" err="1">
                <a:latin typeface="iA Writer Mono S" pitchFamily="2" charset="77"/>
              </a:rPr>
              <a:t>Gyrovirus</a:t>
            </a:r>
            <a:r>
              <a:rPr lang="en-US" sz="500" dirty="0">
                <a:latin typeface="iA Writer Mono S" pitchFamily="2" charset="77"/>
              </a:rPr>
              <a:t> --&gt; </a:t>
            </a:r>
            <a:r>
              <a:rPr lang="en-US" sz="500" dirty="0" err="1">
                <a:latin typeface="iA Writer Mono S" pitchFamily="2" charset="77"/>
              </a:rPr>
              <a:t>Gyrovirus</a:t>
            </a:r>
            <a:r>
              <a:rPr lang="en-US" sz="500" dirty="0">
                <a:latin typeface="iA Writer Mono S" pitchFamily="2" charset="77"/>
              </a:rPr>
              <a:t> GyV3</a:t>
            </a:r>
          </a:p>
          <a:p>
            <a:r>
              <a:rPr lang="en-US" sz="500" dirty="0">
                <a:latin typeface="iA Writer Mono S" pitchFamily="2" charset="77"/>
              </a:rPr>
              <a:t>4	0.017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D9</a:t>
            </a:r>
          </a:p>
          <a:p>
            <a:r>
              <a:rPr lang="en-US" sz="500" dirty="0">
                <a:latin typeface="iA Writer Mono S" pitchFamily="2" charset="77"/>
              </a:rPr>
              <a:t>4	0.017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D10</a:t>
            </a:r>
          </a:p>
          <a:p>
            <a:r>
              <a:rPr lang="en-US" sz="500" dirty="0">
                <a:latin typeface="iA Writer Mono S" pitchFamily="2" charset="77"/>
              </a:rPr>
              <a:t>3	0.013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45</a:t>
            </a:r>
          </a:p>
          <a:p>
            <a:r>
              <a:rPr lang="en-US" sz="500" dirty="0">
                <a:latin typeface="iA Writer Mono S" pitchFamily="2" charset="77"/>
              </a:rPr>
              <a:t>3	0.013	Viruses --&gt; </a:t>
            </a:r>
            <a:r>
              <a:rPr lang="en-US" sz="500" dirty="0" err="1">
                <a:latin typeface="iA Writer Mono S" pitchFamily="2" charset="77"/>
              </a:rPr>
              <a:t>Anelloviridae</a:t>
            </a:r>
            <a:r>
              <a:rPr lang="en-US" sz="500" dirty="0">
                <a:latin typeface="iA Writer Mono S" pitchFamily="2" charset="77"/>
              </a:rPr>
              <a:t> --&gt; </a:t>
            </a:r>
            <a:r>
              <a:rPr lang="en-US" sz="500" dirty="0" err="1">
                <a:latin typeface="iA Writer Mono S" pitchFamily="2" charset="77"/>
              </a:rPr>
              <a:t>Gyrovirus</a:t>
            </a:r>
            <a:r>
              <a:rPr lang="en-US" sz="500" dirty="0">
                <a:latin typeface="iA Writer Mono S" pitchFamily="2" charset="77"/>
              </a:rPr>
              <a:t> --&gt; unclassified </a:t>
            </a:r>
            <a:r>
              <a:rPr lang="en-US" sz="500" dirty="0" err="1">
                <a:latin typeface="iA Writer Mono S" pitchFamily="2" charset="77"/>
              </a:rPr>
              <a:t>Gyrovirus</a:t>
            </a:r>
            <a:r>
              <a:rPr lang="en-US" sz="500" dirty="0">
                <a:latin typeface="iA Writer Mono S" pitchFamily="2" charset="77"/>
              </a:rPr>
              <a:t> --&gt; </a:t>
            </a:r>
            <a:r>
              <a:rPr lang="en-US" sz="500" dirty="0" err="1">
                <a:latin typeface="iA Writer Mono S" pitchFamily="2" charset="77"/>
              </a:rPr>
              <a:t>Gyrovirus</a:t>
            </a:r>
            <a:r>
              <a:rPr lang="en-US" sz="500" dirty="0">
                <a:latin typeface="iA Writer Mono S" pitchFamily="2" charset="77"/>
              </a:rPr>
              <a:t> Tu789</a:t>
            </a:r>
          </a:p>
          <a:p>
            <a:r>
              <a:rPr lang="en-US" sz="500" dirty="0">
                <a:latin typeface="iA Writer Mono S" pitchFamily="2" charset="77"/>
              </a:rPr>
              <a:t>3	0.013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60a</a:t>
            </a:r>
          </a:p>
          <a:p>
            <a:r>
              <a:rPr lang="en-US" sz="500" dirty="0">
                <a:latin typeface="iA Writer Mono S" pitchFamily="2" charset="77"/>
              </a:rPr>
              <a:t>2	0.009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17</a:t>
            </a:r>
          </a:p>
          <a:p>
            <a:r>
              <a:rPr lang="en-US" sz="500" dirty="0">
                <a:latin typeface="iA Writer Mono S" pitchFamily="2" charset="77"/>
              </a:rPr>
              <a:t>2	0.009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25</a:t>
            </a:r>
          </a:p>
          <a:p>
            <a:r>
              <a:rPr lang="en-US" sz="500" dirty="0">
                <a:latin typeface="iA Writer Mono S" pitchFamily="2" charset="77"/>
              </a:rPr>
              <a:t>2	0.009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58</a:t>
            </a:r>
          </a:p>
          <a:p>
            <a:r>
              <a:rPr lang="en-US" sz="500" dirty="0">
                <a:latin typeface="iA Writer Mono S" pitchFamily="2" charset="77"/>
              </a:rPr>
              <a:t>2	0.009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38</a:t>
            </a:r>
          </a:p>
          <a:p>
            <a:r>
              <a:rPr lang="en-US" sz="500" dirty="0">
                <a:latin typeface="iA Writer Mono S" pitchFamily="2" charset="77"/>
              </a:rPr>
              <a:t>1	0.004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26</a:t>
            </a:r>
          </a:p>
          <a:p>
            <a:r>
              <a:rPr lang="en-US" sz="500" dirty="0">
                <a:latin typeface="iA Writer Mono S" pitchFamily="2" charset="77"/>
              </a:rPr>
              <a:t>1	0.004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20</a:t>
            </a:r>
          </a:p>
          <a:p>
            <a:r>
              <a:rPr lang="en-US" sz="500" dirty="0">
                <a:latin typeface="iA Writer Mono S" pitchFamily="2" charset="77"/>
              </a:rPr>
              <a:t>1	0.004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19</a:t>
            </a:r>
          </a:p>
          <a:p>
            <a:r>
              <a:rPr lang="en-US" sz="500" dirty="0">
                <a:latin typeface="iA Writer Mono S" pitchFamily="2" charset="77"/>
              </a:rPr>
              <a:t>1	0.004	Viruses --&gt; Adenoviridae --&gt; </a:t>
            </a:r>
            <a:r>
              <a:rPr lang="en-US" sz="500" dirty="0" err="1">
                <a:latin typeface="iA Writer Mono S" pitchFamily="2" charset="77"/>
              </a:rPr>
              <a:t>Mastadenovirus</a:t>
            </a:r>
            <a:r>
              <a:rPr lang="en-US" sz="500" dirty="0">
                <a:latin typeface="iA Writer Mono S" pitchFamily="2" charset="77"/>
              </a:rPr>
              <a:t> --&gt; Human </a:t>
            </a:r>
            <a:r>
              <a:rPr lang="en-US" sz="500" dirty="0" err="1">
                <a:latin typeface="iA Writer Mono S" pitchFamily="2" charset="77"/>
              </a:rPr>
              <a:t>mastadenovirus</a:t>
            </a:r>
            <a:r>
              <a:rPr lang="en-US" sz="500" dirty="0">
                <a:latin typeface="iA Writer Mono S" pitchFamily="2" charset="77"/>
              </a:rPr>
              <a:t> D --&gt; Human adenovirus D13</a:t>
            </a:r>
          </a:p>
          <a:p>
            <a:r>
              <a:rPr lang="en-US" sz="500" dirty="0">
                <a:latin typeface="iA Writer Mono S" pitchFamily="2" charset="77"/>
              </a:rPr>
              <a:t>--------------------</a:t>
            </a:r>
          </a:p>
          <a:p>
            <a:r>
              <a:rPr lang="en-US" sz="500" dirty="0">
                <a:latin typeface="iA Writer Mono S" pitchFamily="2" charset="77"/>
              </a:rPr>
              <a:t>235  TOTAL</a:t>
            </a:r>
          </a:p>
          <a:p>
            <a:endParaRPr lang="en-US" sz="500" dirty="0">
              <a:latin typeface="iA Writer Mono S" pitchFamily="2" charset="77"/>
            </a:endParaRPr>
          </a:p>
          <a:p>
            <a:endParaRPr lang="en-US" sz="500" dirty="0">
              <a:latin typeface="iA Writer Mono S" pitchFamily="2" charset="77"/>
            </a:endParaRPr>
          </a:p>
          <a:p>
            <a:r>
              <a:rPr lang="en-US" sz="500" dirty="0">
                <a:latin typeface="iA Writer Mono S" pitchFamily="2" charset="77"/>
              </a:rPr>
              <a:t>GENUS (R1 + R2)</a:t>
            </a:r>
          </a:p>
          <a:p>
            <a:r>
              <a:rPr lang="en-US" sz="500" dirty="0">
                <a:latin typeface="iA Writer Mono S" pitchFamily="2" charset="77"/>
              </a:rPr>
              <a:t>--------------------</a:t>
            </a:r>
          </a:p>
          <a:p>
            <a:r>
              <a:rPr lang="en-US" sz="500" dirty="0">
                <a:latin typeface="iA Writer Mono S" pitchFamily="2" charset="77"/>
              </a:rPr>
              <a:t>[1] read count</a:t>
            </a:r>
          </a:p>
          <a:p>
            <a:r>
              <a:rPr lang="en-US" sz="500" dirty="0">
                <a:latin typeface="iA Writer Mono S" pitchFamily="2" charset="77"/>
              </a:rPr>
              <a:t>[2] percent</a:t>
            </a:r>
          </a:p>
          <a:p>
            <a:r>
              <a:rPr lang="en-US" sz="500" dirty="0">
                <a:latin typeface="iA Writer Mono S" pitchFamily="2" charset="77"/>
              </a:rPr>
              <a:t>[3] genus</a:t>
            </a:r>
          </a:p>
          <a:p>
            <a:r>
              <a:rPr lang="en-US" sz="500" dirty="0">
                <a:latin typeface="iA Writer Mono S" pitchFamily="2" charset="77"/>
              </a:rPr>
              <a:t>--------------------</a:t>
            </a:r>
          </a:p>
          <a:p>
            <a:r>
              <a:rPr lang="en-US" sz="500" dirty="0">
                <a:latin typeface="iA Writer Mono S" pitchFamily="2" charset="77"/>
              </a:rPr>
              <a:t>149	0.634	unknown genus | uncultured </a:t>
            </a:r>
            <a:r>
              <a:rPr lang="en-US" sz="500" dirty="0" err="1">
                <a:latin typeface="iA Writer Mono S" pitchFamily="2" charset="77"/>
              </a:rPr>
              <a:t>crAssphage</a:t>
            </a:r>
            <a:endParaRPr lang="en-US" sz="500" dirty="0">
              <a:latin typeface="iA Writer Mono S" pitchFamily="2" charset="77"/>
            </a:endParaRPr>
          </a:p>
          <a:p>
            <a:r>
              <a:rPr lang="en-US" sz="500" dirty="0">
                <a:latin typeface="iA Writer Mono S" pitchFamily="2" charset="77"/>
              </a:rPr>
              <a:t>48	0.204	</a:t>
            </a:r>
            <a:r>
              <a:rPr lang="en-US" sz="500" dirty="0" err="1">
                <a:latin typeface="iA Writer Mono S" pitchFamily="2" charset="77"/>
              </a:rPr>
              <a:t>Gyrovirus</a:t>
            </a:r>
            <a:endParaRPr lang="en-US" sz="500" dirty="0">
              <a:latin typeface="iA Writer Mono S" pitchFamily="2" charset="77"/>
            </a:endParaRPr>
          </a:p>
          <a:p>
            <a:r>
              <a:rPr lang="en-US" sz="500" dirty="0">
                <a:latin typeface="iA Writer Mono S" pitchFamily="2" charset="77"/>
              </a:rPr>
              <a:t>38	0.162	</a:t>
            </a:r>
            <a:r>
              <a:rPr lang="en-US" sz="500" dirty="0" err="1">
                <a:latin typeface="iA Writer Mono S" pitchFamily="2" charset="77"/>
              </a:rPr>
              <a:t>Mastadenovirus</a:t>
            </a:r>
            <a:endParaRPr lang="en-US" sz="500" dirty="0">
              <a:latin typeface="iA Writer Mono S" pitchFamily="2" charset="77"/>
            </a:endParaRPr>
          </a:p>
          <a:p>
            <a:r>
              <a:rPr lang="en-US" sz="500" dirty="0">
                <a:latin typeface="iA Writer Mono S" pitchFamily="2" charset="77"/>
              </a:rPr>
              <a:t>--------------------</a:t>
            </a:r>
          </a:p>
          <a:p>
            <a:r>
              <a:rPr lang="en-US" sz="500" dirty="0">
                <a:latin typeface="iA Writer Mono S" pitchFamily="2" charset="77"/>
              </a:rPr>
              <a:t>235  TOTAL</a:t>
            </a:r>
          </a:p>
          <a:p>
            <a:endParaRPr lang="en-US" sz="500" dirty="0">
              <a:latin typeface="iA Writer Mono S" pitchFamily="2" charset="77"/>
            </a:endParaRPr>
          </a:p>
          <a:p>
            <a:endParaRPr lang="en-US" sz="500" dirty="0">
              <a:latin typeface="iA Writer Mono S" pitchFamily="2" charset="77"/>
            </a:endParaRPr>
          </a:p>
          <a:p>
            <a:r>
              <a:rPr lang="en-US" sz="500" dirty="0">
                <a:latin typeface="iA Writer Mono S" pitchFamily="2" charset="77"/>
              </a:rPr>
              <a:t>SPECIES (R1 + R2)</a:t>
            </a:r>
          </a:p>
          <a:p>
            <a:r>
              <a:rPr lang="en-US" sz="500" dirty="0">
                <a:latin typeface="iA Writer Mono S" pitchFamily="2" charset="77"/>
              </a:rPr>
              <a:t>--------------------</a:t>
            </a:r>
          </a:p>
          <a:p>
            <a:r>
              <a:rPr lang="en-US" sz="500" dirty="0">
                <a:latin typeface="iA Writer Mono S" pitchFamily="2" charset="77"/>
              </a:rPr>
              <a:t>[1] read count</a:t>
            </a:r>
          </a:p>
          <a:p>
            <a:r>
              <a:rPr lang="en-US" sz="500" dirty="0">
                <a:latin typeface="iA Writer Mono S" pitchFamily="2" charset="77"/>
              </a:rPr>
              <a:t>[2] percent</a:t>
            </a:r>
          </a:p>
          <a:p>
            <a:r>
              <a:rPr lang="en-US" sz="500" dirty="0">
                <a:latin typeface="iA Writer Mono S" pitchFamily="2" charset="77"/>
              </a:rPr>
              <a:t>[3] species</a:t>
            </a:r>
          </a:p>
          <a:p>
            <a:r>
              <a:rPr lang="en-US" sz="500" dirty="0">
                <a:latin typeface="iA Writer Mono S" pitchFamily="2" charset="77"/>
              </a:rPr>
              <a:t>--------------------</a:t>
            </a:r>
          </a:p>
          <a:p>
            <a:r>
              <a:rPr lang="en-US" sz="500" dirty="0">
                <a:latin typeface="iA Writer Mono S" pitchFamily="2" charset="77"/>
              </a:rPr>
              <a:t>149	0.634	uncultured </a:t>
            </a:r>
            <a:r>
              <a:rPr lang="en-US" sz="500" dirty="0" err="1">
                <a:latin typeface="iA Writer Mono S" pitchFamily="2" charset="77"/>
              </a:rPr>
              <a:t>crAssphage</a:t>
            </a:r>
            <a:endParaRPr lang="en-US" sz="500" dirty="0">
              <a:latin typeface="iA Writer Mono S" pitchFamily="2" charset="77"/>
            </a:endParaRPr>
          </a:p>
          <a:p>
            <a:r>
              <a:rPr lang="en-US" sz="500" dirty="0">
                <a:latin typeface="iA Writer Mono S" pitchFamily="2" charset="77"/>
              </a:rPr>
              <a:t>38	0.162	Human </a:t>
            </a:r>
            <a:r>
              <a:rPr lang="en-US" sz="500" dirty="0" err="1">
                <a:latin typeface="iA Writer Mono S" pitchFamily="2" charset="77"/>
              </a:rPr>
              <a:t>mastadenovirus</a:t>
            </a:r>
            <a:r>
              <a:rPr lang="en-US" sz="500" dirty="0">
                <a:latin typeface="iA Writer Mono S" pitchFamily="2" charset="77"/>
              </a:rPr>
              <a:t> D</a:t>
            </a:r>
          </a:p>
          <a:p>
            <a:r>
              <a:rPr lang="en-US" sz="500" dirty="0">
                <a:latin typeface="iA Writer Mono S" pitchFamily="2" charset="77"/>
              </a:rPr>
              <a:t>36	0.153	Chicken anemia virus</a:t>
            </a:r>
          </a:p>
          <a:p>
            <a:r>
              <a:rPr lang="en-US" sz="500" dirty="0">
                <a:latin typeface="iA Writer Mono S" pitchFamily="2" charset="77"/>
              </a:rPr>
              <a:t>5	0.021	Avian </a:t>
            </a:r>
            <a:r>
              <a:rPr lang="en-US" sz="500" dirty="0" err="1">
                <a:latin typeface="iA Writer Mono S" pitchFamily="2" charset="77"/>
              </a:rPr>
              <a:t>gyrovirus</a:t>
            </a:r>
            <a:r>
              <a:rPr lang="en-US" sz="500" dirty="0">
                <a:latin typeface="iA Writer Mono S" pitchFamily="2" charset="77"/>
              </a:rPr>
              <a:t> 2</a:t>
            </a:r>
          </a:p>
          <a:p>
            <a:r>
              <a:rPr lang="en-US" sz="500" dirty="0">
                <a:latin typeface="iA Writer Mono S" pitchFamily="2" charset="77"/>
              </a:rPr>
              <a:t>4	0.017	</a:t>
            </a:r>
            <a:r>
              <a:rPr lang="en-US" sz="500" dirty="0" err="1">
                <a:latin typeface="iA Writer Mono S" pitchFamily="2" charset="77"/>
              </a:rPr>
              <a:t>Gyrovirus</a:t>
            </a:r>
            <a:r>
              <a:rPr lang="en-US" sz="500" dirty="0">
                <a:latin typeface="iA Writer Mono S" pitchFamily="2" charset="77"/>
              </a:rPr>
              <a:t> GyV3</a:t>
            </a:r>
          </a:p>
          <a:p>
            <a:r>
              <a:rPr lang="en-US" sz="500" dirty="0">
                <a:latin typeface="iA Writer Mono S" pitchFamily="2" charset="77"/>
              </a:rPr>
              <a:t>3	0.013	</a:t>
            </a:r>
            <a:r>
              <a:rPr lang="en-US" sz="500" dirty="0" err="1">
                <a:latin typeface="iA Writer Mono S" pitchFamily="2" charset="77"/>
              </a:rPr>
              <a:t>Gyrovirus</a:t>
            </a:r>
            <a:r>
              <a:rPr lang="en-US" sz="500" dirty="0">
                <a:latin typeface="iA Writer Mono S" pitchFamily="2" charset="77"/>
              </a:rPr>
              <a:t> Tu789</a:t>
            </a:r>
          </a:p>
          <a:p>
            <a:r>
              <a:rPr lang="en-US" sz="500" dirty="0">
                <a:latin typeface="iA Writer Mono S" pitchFamily="2" charset="77"/>
              </a:rPr>
              <a:t>--------------------</a:t>
            </a:r>
          </a:p>
          <a:p>
            <a:r>
              <a:rPr lang="en-US" sz="500" dirty="0">
                <a:latin typeface="iA Writer Mono S" pitchFamily="2" charset="77"/>
              </a:rPr>
              <a:t>235  TOTAL</a:t>
            </a:r>
          </a:p>
        </p:txBody>
      </p:sp>
    </p:spTree>
    <p:extLst>
      <p:ext uri="{BB962C8B-B14F-4D97-AF65-F5344CB8AC3E}">
        <p14:creationId xmlns:p14="http://schemas.microsoft.com/office/powerpoint/2010/main" val="1661642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F59B97-6E4C-1C4C-BC60-E7A96090D286}"/>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Report Evaluation</a:t>
            </a:r>
          </a:p>
        </p:txBody>
      </p:sp>
      <p:pic>
        <p:nvPicPr>
          <p:cNvPr id="57348" name="Picture 2">
            <a:extLst>
              <a:ext uri="{FF2B5EF4-FFF2-40B4-BE49-F238E27FC236}">
                <a16:creationId xmlns:a16="http://schemas.microsoft.com/office/drawing/2014/main" id="{961E07A5-A4CE-EB42-874A-2AECBB9F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213" y="300038"/>
            <a:ext cx="5994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Box 3">
            <a:extLst>
              <a:ext uri="{FF2B5EF4-FFF2-40B4-BE49-F238E27FC236}">
                <a16:creationId xmlns:a16="http://schemas.microsoft.com/office/drawing/2014/main" id="{F57E65FC-9357-D84E-8478-A51020BEEE43}"/>
              </a:ext>
            </a:extLst>
          </p:cNvPr>
          <p:cNvSpPr txBox="1">
            <a:spLocks noChangeArrowheads="1"/>
          </p:cNvSpPr>
          <p:nvPr/>
        </p:nvSpPr>
        <p:spPr bwMode="auto">
          <a:xfrm>
            <a:off x="0" y="6565900"/>
            <a:ext cx="1808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dirty="0">
                <a:solidFill>
                  <a:schemeClr val="bg1"/>
                </a:solidFill>
                <a:latin typeface="iA Writer Quattro S" pitchFamily="2" charset="0"/>
              </a:rPr>
              <a:t>Image: PLOS Biology</a:t>
            </a:r>
          </a:p>
        </p:txBody>
      </p:sp>
      <p:sp>
        <p:nvSpPr>
          <p:cNvPr id="6" name="TextBox 5">
            <a:extLst>
              <a:ext uri="{FF2B5EF4-FFF2-40B4-BE49-F238E27FC236}">
                <a16:creationId xmlns:a16="http://schemas.microsoft.com/office/drawing/2014/main" id="{BE4820E0-7B00-2A4B-AAA6-3490F82D6D5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F4665421-DF82-0E4E-A246-0138CE47F0C8}"/>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3" name="Picture 2">
            <a:extLst>
              <a:ext uri="{FF2B5EF4-FFF2-40B4-BE49-F238E27FC236}">
                <a16:creationId xmlns:a16="http://schemas.microsoft.com/office/drawing/2014/main" id="{4F8CE29A-1E2A-C444-9241-19E42AA7005E}"/>
              </a:ext>
            </a:extLst>
          </p:cNvPr>
          <p:cNvPicPr>
            <a:picLocks noChangeAspect="1"/>
          </p:cNvPicPr>
          <p:nvPr/>
        </p:nvPicPr>
        <p:blipFill>
          <a:blip r:embed="rId3"/>
          <a:stretch>
            <a:fillRect/>
          </a:stretch>
        </p:blipFill>
        <p:spPr>
          <a:xfrm>
            <a:off x="164038" y="1075340"/>
            <a:ext cx="2818350" cy="941329"/>
          </a:xfrm>
          <a:prstGeom prst="rect">
            <a:avLst/>
          </a:prstGeom>
        </p:spPr>
      </p:pic>
      <p:pic>
        <p:nvPicPr>
          <p:cNvPr id="5" name="Picture 4">
            <a:extLst>
              <a:ext uri="{FF2B5EF4-FFF2-40B4-BE49-F238E27FC236}">
                <a16:creationId xmlns:a16="http://schemas.microsoft.com/office/drawing/2014/main" id="{357AD9E4-8923-7945-945B-EC15A1DE14E2}"/>
              </a:ext>
            </a:extLst>
          </p:cNvPr>
          <p:cNvPicPr>
            <a:picLocks noChangeAspect="1"/>
          </p:cNvPicPr>
          <p:nvPr/>
        </p:nvPicPr>
        <p:blipFill>
          <a:blip r:embed="rId4"/>
          <a:stretch>
            <a:fillRect/>
          </a:stretch>
        </p:blipFill>
        <p:spPr>
          <a:xfrm>
            <a:off x="164038" y="2130723"/>
            <a:ext cx="2818350" cy="939450"/>
          </a:xfrm>
          <a:prstGeom prst="rect">
            <a:avLst/>
          </a:prstGeom>
        </p:spPr>
      </p:pic>
      <p:pic>
        <p:nvPicPr>
          <p:cNvPr id="9" name="Picture 8">
            <a:extLst>
              <a:ext uri="{FF2B5EF4-FFF2-40B4-BE49-F238E27FC236}">
                <a16:creationId xmlns:a16="http://schemas.microsoft.com/office/drawing/2014/main" id="{2C617E6F-60F1-EA4B-B202-8CE0E5C5AFED}"/>
              </a:ext>
            </a:extLst>
          </p:cNvPr>
          <p:cNvPicPr>
            <a:picLocks noChangeAspect="1"/>
          </p:cNvPicPr>
          <p:nvPr/>
        </p:nvPicPr>
        <p:blipFill>
          <a:blip r:embed="rId5"/>
          <a:stretch>
            <a:fillRect/>
          </a:stretch>
        </p:blipFill>
        <p:spPr>
          <a:xfrm>
            <a:off x="174597" y="3184227"/>
            <a:ext cx="2815514" cy="931368"/>
          </a:xfrm>
          <a:prstGeom prst="rect">
            <a:avLst/>
          </a:prstGeom>
        </p:spPr>
      </p:pic>
      <p:pic>
        <p:nvPicPr>
          <p:cNvPr id="11" name="Picture 10">
            <a:extLst>
              <a:ext uri="{FF2B5EF4-FFF2-40B4-BE49-F238E27FC236}">
                <a16:creationId xmlns:a16="http://schemas.microsoft.com/office/drawing/2014/main" id="{81BADE53-F05D-4F4C-B411-8BD43AD6B541}"/>
              </a:ext>
            </a:extLst>
          </p:cNvPr>
          <p:cNvPicPr>
            <a:picLocks noChangeAspect="1"/>
          </p:cNvPicPr>
          <p:nvPr/>
        </p:nvPicPr>
        <p:blipFill>
          <a:blip r:embed="rId6"/>
          <a:stretch>
            <a:fillRect/>
          </a:stretch>
        </p:blipFill>
        <p:spPr>
          <a:xfrm>
            <a:off x="198781" y="5366915"/>
            <a:ext cx="2795844" cy="923156"/>
          </a:xfrm>
          <a:prstGeom prst="rect">
            <a:avLst/>
          </a:prstGeom>
        </p:spPr>
      </p:pic>
      <p:pic>
        <p:nvPicPr>
          <p:cNvPr id="13" name="Picture 12">
            <a:extLst>
              <a:ext uri="{FF2B5EF4-FFF2-40B4-BE49-F238E27FC236}">
                <a16:creationId xmlns:a16="http://schemas.microsoft.com/office/drawing/2014/main" id="{AC7A6660-8F0E-744D-BBFB-FBE358DDCB98}"/>
              </a:ext>
            </a:extLst>
          </p:cNvPr>
          <p:cNvPicPr>
            <a:picLocks noChangeAspect="1"/>
          </p:cNvPicPr>
          <p:nvPr/>
        </p:nvPicPr>
        <p:blipFill>
          <a:blip r:embed="rId7"/>
          <a:stretch>
            <a:fillRect/>
          </a:stretch>
        </p:blipFill>
        <p:spPr>
          <a:xfrm>
            <a:off x="181455" y="4237731"/>
            <a:ext cx="2830497" cy="954534"/>
          </a:xfrm>
          <a:prstGeom prst="rect">
            <a:avLst/>
          </a:prstGeom>
        </p:spPr>
      </p:pic>
      <p:sp>
        <p:nvSpPr>
          <p:cNvPr id="14" name="TextBox 13">
            <a:extLst>
              <a:ext uri="{FF2B5EF4-FFF2-40B4-BE49-F238E27FC236}">
                <a16:creationId xmlns:a16="http://schemas.microsoft.com/office/drawing/2014/main" id="{AC5935EC-0385-B648-A922-437D4F6692EA}"/>
              </a:ext>
            </a:extLst>
          </p:cNvPr>
          <p:cNvSpPr txBox="1"/>
          <p:nvPr/>
        </p:nvSpPr>
        <p:spPr>
          <a:xfrm>
            <a:off x="6804248" y="1340768"/>
            <a:ext cx="223451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Virus reference assembly</a:t>
            </a:r>
          </a:p>
          <a:p>
            <a:pPr marL="285750" indent="-285750">
              <a:buFont typeface="Arial" panose="020B0604020202020204" pitchFamily="34" charset="0"/>
              <a:buChar char="•"/>
            </a:pPr>
            <a:r>
              <a:rPr lang="en-US" dirty="0"/>
              <a:t>Comparative genomics</a:t>
            </a:r>
          </a:p>
          <a:p>
            <a:pPr marL="285750" indent="-285750">
              <a:buFont typeface="Arial" panose="020B0604020202020204" pitchFamily="34" charset="0"/>
              <a:buChar char="•"/>
            </a:pPr>
            <a:r>
              <a:rPr lang="en-US" dirty="0"/>
              <a:t>Virus sub-typing</a:t>
            </a:r>
          </a:p>
          <a:p>
            <a:pPr marL="285750" indent="-285750">
              <a:buFont typeface="Arial" panose="020B0604020202020204" pitchFamily="34" charset="0"/>
              <a:buChar char="•"/>
            </a:pPr>
            <a:r>
              <a:rPr lang="en-US" dirty="0"/>
              <a:t>Biomarker and assay design</a:t>
            </a:r>
          </a:p>
          <a:p>
            <a:pPr marL="285750" indent="-285750">
              <a:buFont typeface="Arial" panose="020B0604020202020204" pitchFamily="34" charset="0"/>
              <a:buChar char="•"/>
            </a:pPr>
            <a:r>
              <a:rPr lang="en-US" dirty="0"/>
              <a:t>Databases &amp; metadata</a:t>
            </a:r>
          </a:p>
        </p:txBody>
      </p:sp>
      <p:sp>
        <p:nvSpPr>
          <p:cNvPr id="2" name="TextBox 1">
            <a:extLst>
              <a:ext uri="{FF2B5EF4-FFF2-40B4-BE49-F238E27FC236}">
                <a16:creationId xmlns:a16="http://schemas.microsoft.com/office/drawing/2014/main" id="{B90DC336-68E1-E844-95F0-104016919CEA}"/>
              </a:ext>
            </a:extLst>
          </p:cNvPr>
          <p:cNvSpPr txBox="1"/>
          <p:nvPr/>
        </p:nvSpPr>
        <p:spPr>
          <a:xfrm>
            <a:off x="5298620" y="5775900"/>
            <a:ext cx="3678168" cy="646331"/>
          </a:xfrm>
          <a:prstGeom prst="rect">
            <a:avLst/>
          </a:prstGeom>
          <a:noFill/>
        </p:spPr>
        <p:txBody>
          <a:bodyPr wrap="square" rtlCol="0">
            <a:spAutoFit/>
          </a:bodyPr>
          <a:lstStyle/>
          <a:p>
            <a:pPr eaLnBrk="1" hangingPunct="1"/>
            <a:r>
              <a:rPr lang="en-US" altLang="en-US" sz="1200" b="1" dirty="0">
                <a:latin typeface="iA Writer Quattro S" pitchFamily="2" charset="0"/>
              </a:rPr>
              <a:t>See</a:t>
            </a:r>
            <a:r>
              <a:rPr lang="en-US" altLang="en-US" sz="1200" dirty="0">
                <a:latin typeface="iA Writer Quattro S" pitchFamily="2" charset="0"/>
              </a:rPr>
              <a:t>: </a:t>
            </a:r>
          </a:p>
          <a:p>
            <a:pPr lvl="1" eaLnBrk="1" hangingPunct="1"/>
            <a:r>
              <a:rPr lang="en-US" altLang="en-US" sz="1200" dirty="0">
                <a:latin typeface="iA Writer Quattro S" pitchFamily="2" charset="0"/>
              </a:rPr>
              <a:t>Kristine Wylie, PhD (Jan.  11, 2021)</a:t>
            </a:r>
          </a:p>
          <a:p>
            <a:r>
              <a:rPr lang="en-US" sz="1200" dirty="0"/>
              <a:t>           BFX Talk – Viruses </a:t>
            </a:r>
          </a:p>
        </p:txBody>
      </p:sp>
      <p:sp>
        <p:nvSpPr>
          <p:cNvPr id="15" name="Donut 14">
            <a:extLst>
              <a:ext uri="{FF2B5EF4-FFF2-40B4-BE49-F238E27FC236}">
                <a16:creationId xmlns:a16="http://schemas.microsoft.com/office/drawing/2014/main" id="{7CFBECD0-5D6C-F343-A2BE-F337DEB42AF5}"/>
              </a:ext>
            </a:extLst>
          </p:cNvPr>
          <p:cNvSpPr/>
          <p:nvPr/>
        </p:nvSpPr>
        <p:spPr>
          <a:xfrm>
            <a:off x="8795211"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5716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A9F4079-98E7-9D4D-9306-BABDA86F15C9}"/>
              </a:ext>
            </a:extLst>
          </p:cNvPr>
          <p:cNvSpPr>
            <a:spLocks noGrp="1" noChangeArrowheads="1"/>
          </p:cNvSpPr>
          <p:nvPr>
            <p:ph type="title"/>
          </p:nvPr>
        </p:nvSpPr>
        <p:spPr>
          <a:xfrm>
            <a:off x="323850" y="44450"/>
            <a:ext cx="8229600" cy="863600"/>
          </a:xfrm>
        </p:spPr>
        <p:txBody>
          <a:bodyPr/>
          <a:lstStyle/>
          <a:p>
            <a:pPr algn="l" eaLnBrk="1" hangingPunct="1"/>
            <a:r>
              <a:rPr lang="en-US" altLang="en-US" sz="3200" dirty="0">
                <a:solidFill>
                  <a:schemeClr val="bg1"/>
                </a:solidFill>
                <a:latin typeface="iA Writer Quattro S" pitchFamily="2" charset="0"/>
              </a:rPr>
              <a:t>ViroMatch Output (live demo)</a:t>
            </a:r>
          </a:p>
        </p:txBody>
      </p:sp>
      <p:sp>
        <p:nvSpPr>
          <p:cNvPr id="5" name="TextBox 4">
            <a:extLst>
              <a:ext uri="{FF2B5EF4-FFF2-40B4-BE49-F238E27FC236}">
                <a16:creationId xmlns:a16="http://schemas.microsoft.com/office/drawing/2014/main" id="{88747BF8-B5AF-4D40-A0F7-205867737C3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6" name="TextBox 1">
            <a:extLst>
              <a:ext uri="{FF2B5EF4-FFF2-40B4-BE49-F238E27FC236}">
                <a16:creationId xmlns:a16="http://schemas.microsoft.com/office/drawing/2014/main" id="{03B250DD-8562-EF40-A2CA-BE2A0F7B1D79}"/>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4" name="Content Placeholder 3">
            <a:extLst>
              <a:ext uri="{FF2B5EF4-FFF2-40B4-BE49-F238E27FC236}">
                <a16:creationId xmlns:a16="http://schemas.microsoft.com/office/drawing/2014/main" id="{711D2431-40DB-034E-A2EE-937778BCB627}"/>
              </a:ext>
            </a:extLst>
          </p:cNvPr>
          <p:cNvSpPr>
            <a:spLocks noGrp="1"/>
          </p:cNvSpPr>
          <p:nvPr>
            <p:ph idx="1"/>
          </p:nvPr>
        </p:nvSpPr>
        <p:spPr>
          <a:xfrm>
            <a:off x="1055280" y="1288824"/>
            <a:ext cx="7056784" cy="3528392"/>
          </a:xfrm>
        </p:spPr>
        <p:txBody>
          <a:bodyPr/>
          <a:lstStyle/>
          <a:p>
            <a:pPr marL="0" indent="0">
              <a:buNone/>
            </a:pPr>
            <a:r>
              <a:rPr lang="en-US" sz="1200" dirty="0" err="1">
                <a:latin typeface="iA Writer Quattro S" pitchFamily="2" charset="0"/>
              </a:rPr>
              <a:t>cmd.sh</a:t>
            </a:r>
            <a:endParaRPr lang="en-US" sz="1200" dirty="0">
              <a:latin typeface="iA Writer Quattro S" pitchFamily="2" charset="0"/>
            </a:endParaRPr>
          </a:p>
          <a:p>
            <a:pPr marL="0" indent="0">
              <a:buNone/>
            </a:pPr>
            <a:r>
              <a:rPr lang="en-US" sz="1200" dirty="0" err="1">
                <a:latin typeface="iA Writer Quattro S" pitchFamily="2" charset="0"/>
              </a:rPr>
              <a:t>CONFIG.yaml</a:t>
            </a:r>
            <a:endParaRPr lang="en-US" sz="1200" dirty="0">
              <a:latin typeface="iA Writer Quattro S" pitchFamily="2" charset="0"/>
            </a:endParaRPr>
          </a:p>
          <a:p>
            <a:pPr marL="0" indent="0">
              <a:buNone/>
            </a:pPr>
            <a:r>
              <a:rPr lang="en-US" sz="1200" dirty="0" err="1">
                <a:latin typeface="iA Writer Quattro S" pitchFamily="2" charset="0"/>
              </a:rPr>
              <a:t>lsf_logs</a:t>
            </a:r>
            <a:endParaRPr lang="en-US" sz="1200" dirty="0">
              <a:latin typeface="iA Writer Quattro S" pitchFamily="2" charset="0"/>
            </a:endParaRPr>
          </a:p>
          <a:p>
            <a:pPr marL="0" indent="0">
              <a:buNone/>
            </a:pPr>
            <a:r>
              <a:rPr lang="en-US" sz="1200" dirty="0" err="1">
                <a:latin typeface="iA Writer Quattro S" pitchFamily="2" charset="0"/>
              </a:rPr>
              <a:t>LSF.master.err</a:t>
            </a:r>
            <a:endParaRPr lang="en-US" sz="1200" dirty="0">
              <a:latin typeface="iA Writer Quattro S" pitchFamily="2" charset="0"/>
            </a:endParaRPr>
          </a:p>
          <a:p>
            <a:pPr marL="0" indent="0">
              <a:buNone/>
            </a:pPr>
            <a:r>
              <a:rPr lang="en-US" sz="1200" dirty="0" err="1">
                <a:latin typeface="iA Writer Quattro S" pitchFamily="2" charset="0"/>
              </a:rPr>
              <a:t>LSF.master.out</a:t>
            </a:r>
            <a:endParaRPr lang="en-US" sz="1200" dirty="0">
              <a:latin typeface="iA Writer Quattro S" pitchFamily="2" charset="0"/>
            </a:endParaRPr>
          </a:p>
          <a:p>
            <a:pPr marL="0" indent="0">
              <a:buNone/>
            </a:pPr>
            <a:r>
              <a:rPr lang="en-US" sz="1200" dirty="0" err="1">
                <a:latin typeface="iA Writer Quattro S" pitchFamily="2" charset="0"/>
              </a:rPr>
              <a:t>lsf_submitter.py</a:t>
            </a:r>
            <a:endParaRPr lang="en-US" sz="1200" dirty="0">
              <a:latin typeface="iA Writer Quattro S" pitchFamily="2" charset="0"/>
            </a:endParaRPr>
          </a:p>
          <a:p>
            <a:pPr marL="0" indent="0">
              <a:buNone/>
            </a:pPr>
            <a:r>
              <a:rPr lang="en-US" sz="1200" dirty="0" err="1">
                <a:latin typeface="iA Writer Quattro S" pitchFamily="2" charset="0"/>
              </a:rPr>
              <a:t>REPORT.nuc_ambiguous_counts.txt</a:t>
            </a:r>
            <a:endParaRPr lang="en-US" sz="1200" dirty="0">
              <a:latin typeface="iA Writer Quattro S" pitchFamily="2" charset="0"/>
            </a:endParaRPr>
          </a:p>
          <a:p>
            <a:pPr marL="0" indent="0">
              <a:buNone/>
            </a:pPr>
            <a:r>
              <a:rPr lang="en-US" sz="1200" dirty="0" err="1">
                <a:latin typeface="iA Writer Quattro S" pitchFamily="2" charset="0"/>
              </a:rPr>
              <a:t>REPORT.nuc_counts.txt</a:t>
            </a:r>
            <a:endParaRPr lang="en-US" sz="1200" dirty="0">
              <a:latin typeface="iA Writer Quattro S" pitchFamily="2" charset="0"/>
            </a:endParaRPr>
          </a:p>
          <a:p>
            <a:pPr marL="0" indent="0">
              <a:buNone/>
            </a:pPr>
            <a:r>
              <a:rPr lang="en-US" sz="1200" dirty="0" err="1">
                <a:latin typeface="iA Writer Quattro S" pitchFamily="2" charset="0"/>
              </a:rPr>
              <a:t>REPORT.trans_nuc_ambiguous_counts.txt</a:t>
            </a:r>
            <a:endParaRPr lang="en-US" sz="1200" dirty="0">
              <a:latin typeface="iA Writer Quattro S" pitchFamily="2" charset="0"/>
            </a:endParaRPr>
          </a:p>
          <a:p>
            <a:pPr marL="0" indent="0">
              <a:buNone/>
            </a:pPr>
            <a:r>
              <a:rPr lang="en-US" sz="1200" dirty="0" err="1">
                <a:latin typeface="iA Writer Quattro S" pitchFamily="2" charset="0"/>
              </a:rPr>
              <a:t>REPORT.trans_nuc_counts.txt</a:t>
            </a:r>
            <a:endParaRPr lang="en-US" sz="1200" dirty="0">
              <a:latin typeface="iA Writer Quattro S" pitchFamily="2" charset="0"/>
            </a:endParaRPr>
          </a:p>
          <a:p>
            <a:pPr marL="0" indent="0">
              <a:buNone/>
            </a:pPr>
            <a:r>
              <a:rPr lang="en-US" sz="1200" dirty="0" err="1">
                <a:latin typeface="iA Writer Quattro S" pitchFamily="2" charset="0"/>
              </a:rPr>
              <a:t>Snakefile</a:t>
            </a:r>
            <a:endParaRPr lang="en-US" sz="1200" dirty="0">
              <a:latin typeface="iA Writer Quattro S" pitchFamily="2" charset="0"/>
            </a:endParaRPr>
          </a:p>
          <a:p>
            <a:pPr marL="0" indent="0">
              <a:buNone/>
            </a:pPr>
            <a:r>
              <a:rPr lang="en-US" sz="1200" dirty="0" err="1">
                <a:latin typeface="iA Writer Quattro S" pitchFamily="2" charset="0"/>
              </a:rPr>
              <a:t>stats.log</a:t>
            </a:r>
            <a:endParaRPr lang="en-US" sz="1200" dirty="0">
              <a:latin typeface="iA Writer Quattro S" pitchFamily="2" charset="0"/>
            </a:endParaRPr>
          </a:p>
          <a:p>
            <a:pPr marL="0" indent="0">
              <a:buNone/>
            </a:pPr>
            <a:r>
              <a:rPr lang="en-US" sz="1200" dirty="0" err="1">
                <a:latin typeface="iA Writer Quattro S" pitchFamily="2" charset="0"/>
              </a:rPr>
              <a:t>steps.txt</a:t>
            </a:r>
            <a:endParaRPr lang="en-US" sz="1200" dirty="0">
              <a:latin typeface="iA Writer Quattro S" pitchFamily="2" charset="0"/>
            </a:endParaRPr>
          </a:p>
          <a:p>
            <a:pPr marL="0" indent="0">
              <a:buNone/>
            </a:pPr>
            <a:r>
              <a:rPr lang="en-US" sz="1200" dirty="0" err="1">
                <a:latin typeface="iA Writer Quattro S" pitchFamily="2" charset="0"/>
              </a:rPr>
              <a:t>viromatch_results</a:t>
            </a:r>
            <a:r>
              <a:rPr lang="en-US" sz="1200" dirty="0">
                <a:latin typeface="iA Writer Quattro S" pitchFamily="2" charset="0"/>
              </a:rPr>
              <a:t> -&gt; /storage1/fs1/</a:t>
            </a:r>
            <a:r>
              <a:rPr lang="en-US" sz="1200" dirty="0" err="1">
                <a:latin typeface="iA Writer Quattro S" pitchFamily="2" charset="0"/>
              </a:rPr>
              <a:t>kwylie</a:t>
            </a:r>
            <a:r>
              <a:rPr lang="en-US" sz="1200" dirty="0">
                <a:latin typeface="iA Writer Quattro S" pitchFamily="2" charset="0"/>
              </a:rPr>
              <a:t>/Active/2020_09_21_AHA/redoPP2/mirror/</a:t>
            </a:r>
          </a:p>
        </p:txBody>
      </p:sp>
      <p:sp>
        <p:nvSpPr>
          <p:cNvPr id="8" name="TextBox 7">
            <a:extLst>
              <a:ext uri="{FF2B5EF4-FFF2-40B4-BE49-F238E27FC236}">
                <a16:creationId xmlns:a16="http://schemas.microsoft.com/office/drawing/2014/main" id="{FDDEF8AC-C0B9-574B-B95E-575F116903F0}"/>
              </a:ext>
            </a:extLst>
          </p:cNvPr>
          <p:cNvSpPr txBox="1"/>
          <p:nvPr/>
        </p:nvSpPr>
        <p:spPr>
          <a:xfrm>
            <a:off x="1055280" y="4869160"/>
            <a:ext cx="7405152" cy="369332"/>
          </a:xfrm>
          <a:prstGeom prst="rect">
            <a:avLst/>
          </a:prstGeom>
          <a:noFill/>
        </p:spPr>
        <p:txBody>
          <a:bodyPr wrap="square" rtlCol="0">
            <a:spAutoFit/>
          </a:bodyPr>
          <a:lstStyle/>
          <a:p>
            <a:r>
              <a:rPr lang="en-US" dirty="0"/>
              <a:t>Example directory:  /scratch1/fs1/</a:t>
            </a:r>
            <a:r>
              <a:rPr lang="en-US" dirty="0" err="1"/>
              <a:t>kwylie</a:t>
            </a:r>
            <a:r>
              <a:rPr lang="en-US" dirty="0"/>
              <a:t>/testPP2/</a:t>
            </a:r>
          </a:p>
        </p:txBody>
      </p:sp>
    </p:spTree>
    <p:extLst>
      <p:ext uri="{BB962C8B-B14F-4D97-AF65-F5344CB8AC3E}">
        <p14:creationId xmlns:p14="http://schemas.microsoft.com/office/powerpoint/2010/main" val="642705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A9F4079-98E7-9D4D-9306-BABDA86F15C9}"/>
              </a:ext>
            </a:extLst>
          </p:cNvPr>
          <p:cNvSpPr>
            <a:spLocks noGrp="1" noChangeArrowheads="1"/>
          </p:cNvSpPr>
          <p:nvPr>
            <p:ph type="title"/>
          </p:nvPr>
        </p:nvSpPr>
        <p:spPr>
          <a:xfrm>
            <a:off x="323850" y="44450"/>
            <a:ext cx="8229600" cy="863600"/>
          </a:xfrm>
        </p:spPr>
        <p:txBody>
          <a:bodyPr/>
          <a:lstStyle/>
          <a:p>
            <a:pPr algn="l" eaLnBrk="1" hangingPunct="1"/>
            <a:r>
              <a:rPr lang="en-US" altLang="en-US" sz="3200" dirty="0">
                <a:solidFill>
                  <a:schemeClr val="bg1"/>
                </a:solidFill>
                <a:latin typeface="iA Writer Quattro S" pitchFamily="2" charset="0"/>
              </a:rPr>
              <a:t>Acknowledgments </a:t>
            </a:r>
          </a:p>
        </p:txBody>
      </p:sp>
      <p:sp>
        <p:nvSpPr>
          <p:cNvPr id="5" name="TextBox 4">
            <a:extLst>
              <a:ext uri="{FF2B5EF4-FFF2-40B4-BE49-F238E27FC236}">
                <a16:creationId xmlns:a16="http://schemas.microsoft.com/office/drawing/2014/main" id="{88747BF8-B5AF-4D40-A0F7-205867737C3B}"/>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6" name="TextBox 1">
            <a:extLst>
              <a:ext uri="{FF2B5EF4-FFF2-40B4-BE49-F238E27FC236}">
                <a16:creationId xmlns:a16="http://schemas.microsoft.com/office/drawing/2014/main" id="{03B250DD-8562-EF40-A2CA-BE2A0F7B1D79}"/>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4" name="Content Placeholder 3">
            <a:extLst>
              <a:ext uri="{FF2B5EF4-FFF2-40B4-BE49-F238E27FC236}">
                <a16:creationId xmlns:a16="http://schemas.microsoft.com/office/drawing/2014/main" id="{711D2431-40DB-034E-A2EE-937778BCB627}"/>
              </a:ext>
            </a:extLst>
          </p:cNvPr>
          <p:cNvSpPr>
            <a:spLocks noGrp="1"/>
          </p:cNvSpPr>
          <p:nvPr>
            <p:ph idx="1"/>
          </p:nvPr>
        </p:nvSpPr>
        <p:spPr>
          <a:xfrm>
            <a:off x="1403648" y="1700808"/>
            <a:ext cx="2364592" cy="3528392"/>
          </a:xfrm>
        </p:spPr>
        <p:txBody>
          <a:bodyPr/>
          <a:lstStyle/>
          <a:p>
            <a:pPr marL="0" indent="0">
              <a:spcBef>
                <a:spcPts val="0"/>
              </a:spcBef>
              <a:buNone/>
              <a:defRPr/>
            </a:pPr>
            <a:r>
              <a:rPr lang="en-US" sz="1200" b="1" u="sng" dirty="0" err="1">
                <a:solidFill>
                  <a:schemeClr val="tx1">
                    <a:lumMod val="75000"/>
                    <a:lumOff val="25000"/>
                  </a:schemeClr>
                </a:solidFill>
                <a:latin typeface="iA Writer Quattro S" pitchFamily="2" charset="0"/>
              </a:rPr>
              <a:t>Krsitine</a:t>
            </a:r>
            <a:r>
              <a:rPr lang="en-US" sz="1200" b="1" u="sng" dirty="0">
                <a:solidFill>
                  <a:schemeClr val="tx1">
                    <a:lumMod val="75000"/>
                    <a:lumOff val="25000"/>
                  </a:schemeClr>
                </a:solidFill>
                <a:latin typeface="iA Writer Quattro S" pitchFamily="2" charset="0"/>
              </a:rPr>
              <a:t> Wylie Lab</a:t>
            </a:r>
            <a:br>
              <a:rPr lang="en-US" sz="1200" b="1" u="sng" dirty="0">
                <a:solidFill>
                  <a:schemeClr val="tx1">
                    <a:lumMod val="75000"/>
                    <a:lumOff val="25000"/>
                  </a:schemeClr>
                </a:solidFill>
                <a:latin typeface="iA Writer Quattro S" pitchFamily="2" charset="0"/>
              </a:rPr>
            </a:br>
            <a:br>
              <a:rPr lang="en-US" sz="1200" b="1" u="sng" dirty="0">
                <a:solidFill>
                  <a:schemeClr val="tx1">
                    <a:lumMod val="75000"/>
                    <a:lumOff val="25000"/>
                  </a:schemeClr>
                </a:solidFill>
                <a:latin typeface="iA Writer Quattro S" pitchFamily="2" charset="0"/>
              </a:rPr>
            </a:br>
            <a:r>
              <a:rPr lang="en-US" sz="1200" b="1" dirty="0">
                <a:solidFill>
                  <a:schemeClr val="tx1">
                    <a:lumMod val="75000"/>
                    <a:lumOff val="25000"/>
                  </a:schemeClr>
                </a:solidFill>
                <a:latin typeface="iA Writer Quattro S" pitchFamily="2" charset="0"/>
              </a:rPr>
              <a:t> </a:t>
            </a:r>
            <a:r>
              <a:rPr lang="en-US" sz="1200" dirty="0">
                <a:solidFill>
                  <a:schemeClr val="tx1">
                    <a:lumMod val="75000"/>
                    <a:lumOff val="25000"/>
                  </a:schemeClr>
                </a:solidFill>
                <a:latin typeface="iA Writer Quattro S" pitchFamily="2" charset="0"/>
              </a:rPr>
              <a:t>Kristine Wylie</a:t>
            </a:r>
          </a:p>
          <a:p>
            <a:pPr marL="0" indent="0">
              <a:spcBef>
                <a:spcPts val="0"/>
              </a:spcBef>
              <a:buNone/>
              <a:defRPr/>
            </a:pPr>
            <a:r>
              <a:rPr lang="en-US" sz="1200" dirty="0">
                <a:solidFill>
                  <a:schemeClr val="tx1">
                    <a:lumMod val="75000"/>
                    <a:lumOff val="25000"/>
                  </a:schemeClr>
                </a:solidFill>
                <a:latin typeface="iA Writer Quattro S" pitchFamily="2" charset="0"/>
              </a:rPr>
              <a:t> Jane </a:t>
            </a:r>
            <a:r>
              <a:rPr lang="en-US" sz="1200" dirty="0" err="1">
                <a:solidFill>
                  <a:schemeClr val="tx1">
                    <a:lumMod val="75000"/>
                    <a:lumOff val="25000"/>
                  </a:schemeClr>
                </a:solidFill>
                <a:latin typeface="iA Writer Quattro S" pitchFamily="2" charset="0"/>
              </a:rPr>
              <a:t>Schrimpf</a:t>
            </a:r>
            <a:endParaRPr lang="en-US" sz="1200" dirty="0">
              <a:solidFill>
                <a:schemeClr val="tx1">
                  <a:lumMod val="75000"/>
                  <a:lumOff val="25000"/>
                </a:schemeClr>
              </a:solidFill>
              <a:latin typeface="iA Writer Quattro S" pitchFamily="2" charset="0"/>
            </a:endParaRPr>
          </a:p>
          <a:p>
            <a:pPr marL="0" indent="0">
              <a:spcBef>
                <a:spcPts val="0"/>
              </a:spcBef>
              <a:buNone/>
              <a:defRPr/>
            </a:pPr>
            <a:r>
              <a:rPr lang="en-US" sz="1200" dirty="0">
                <a:solidFill>
                  <a:schemeClr val="tx1">
                    <a:lumMod val="75000"/>
                    <a:lumOff val="25000"/>
                  </a:schemeClr>
                </a:solidFill>
                <a:latin typeface="iA Writer Quattro S" pitchFamily="2" charset="0"/>
              </a:rPr>
              <a:t> Madison </a:t>
            </a:r>
            <a:r>
              <a:rPr lang="en-US" sz="1200" dirty="0" err="1">
                <a:solidFill>
                  <a:schemeClr val="tx1">
                    <a:lumMod val="75000"/>
                    <a:lumOff val="25000"/>
                  </a:schemeClr>
                </a:solidFill>
                <a:latin typeface="iA Writer Quattro S" pitchFamily="2" charset="0"/>
              </a:rPr>
              <a:t>Eschbach</a:t>
            </a:r>
            <a:endParaRPr lang="en-US" sz="1200" dirty="0">
              <a:solidFill>
                <a:schemeClr val="tx1">
                  <a:lumMod val="75000"/>
                  <a:lumOff val="25000"/>
                </a:schemeClr>
              </a:solidFill>
              <a:latin typeface="iA Writer Quattro S" pitchFamily="2" charset="0"/>
            </a:endParaRPr>
          </a:p>
          <a:p>
            <a:pPr marL="0" indent="0">
              <a:spcBef>
                <a:spcPts val="0"/>
              </a:spcBef>
              <a:buNone/>
              <a:defRPr/>
            </a:pPr>
            <a:r>
              <a:rPr lang="en-US" sz="1200" dirty="0">
                <a:solidFill>
                  <a:schemeClr val="tx1">
                    <a:lumMod val="75000"/>
                    <a:lumOff val="25000"/>
                  </a:schemeClr>
                </a:solidFill>
                <a:latin typeface="iA Writer Quattro S" pitchFamily="2" charset="0"/>
              </a:rPr>
              <a:t> McKenzie Anderson</a:t>
            </a:r>
          </a:p>
          <a:p>
            <a:pPr marL="0" indent="0">
              <a:spcBef>
                <a:spcPts val="0"/>
              </a:spcBef>
              <a:buNone/>
              <a:defRPr/>
            </a:pPr>
            <a:r>
              <a:rPr lang="en-US" sz="1200" dirty="0">
                <a:solidFill>
                  <a:schemeClr val="tx1">
                    <a:lumMod val="75000"/>
                    <a:lumOff val="25000"/>
                  </a:schemeClr>
                </a:solidFill>
                <a:latin typeface="iA Writer Quattro S" pitchFamily="2" charset="0"/>
              </a:rPr>
              <a:t> Claire Wild</a:t>
            </a:r>
          </a:p>
          <a:p>
            <a:pPr marL="0" indent="0">
              <a:spcBef>
                <a:spcPts val="0"/>
              </a:spcBef>
              <a:buNone/>
              <a:defRPr/>
            </a:pPr>
            <a:r>
              <a:rPr lang="en-US" sz="1200" dirty="0">
                <a:solidFill>
                  <a:schemeClr val="tx1">
                    <a:lumMod val="75000"/>
                    <a:lumOff val="25000"/>
                  </a:schemeClr>
                </a:solidFill>
                <a:latin typeface="iA Writer Quattro S" pitchFamily="2" charset="0"/>
              </a:rPr>
              <a:t> Stephanie </a:t>
            </a:r>
            <a:r>
              <a:rPr lang="en-US" sz="1200" dirty="0" err="1">
                <a:solidFill>
                  <a:schemeClr val="tx1">
                    <a:lumMod val="75000"/>
                    <a:lumOff val="25000"/>
                  </a:schemeClr>
                </a:solidFill>
                <a:latin typeface="iA Writer Quattro S" pitchFamily="2" charset="0"/>
              </a:rPr>
              <a:t>Lushniak</a:t>
            </a:r>
            <a:endParaRPr lang="en-US" sz="1200" dirty="0">
              <a:solidFill>
                <a:schemeClr val="tx1">
                  <a:lumMod val="75000"/>
                  <a:lumOff val="25000"/>
                </a:schemeClr>
              </a:solidFill>
              <a:latin typeface="iA Writer Quattro S" pitchFamily="2" charset="0"/>
            </a:endParaRPr>
          </a:p>
          <a:p>
            <a:pPr marL="0" indent="0">
              <a:spcBef>
                <a:spcPts val="0"/>
              </a:spcBef>
              <a:buNone/>
              <a:defRPr/>
            </a:pPr>
            <a:r>
              <a:rPr lang="en-US" sz="1200" dirty="0">
                <a:solidFill>
                  <a:schemeClr val="tx1">
                    <a:lumMod val="75000"/>
                    <a:lumOff val="25000"/>
                  </a:schemeClr>
                </a:solidFill>
                <a:latin typeface="iA Writer Quattro S" pitchFamily="2" charset="0"/>
              </a:rPr>
              <a:t> Renee </a:t>
            </a:r>
            <a:r>
              <a:rPr lang="en-US" sz="1200" dirty="0" err="1">
                <a:solidFill>
                  <a:schemeClr val="tx1">
                    <a:lumMod val="75000"/>
                    <a:lumOff val="25000"/>
                  </a:schemeClr>
                </a:solidFill>
                <a:latin typeface="iA Writer Quattro S" pitchFamily="2" charset="0"/>
              </a:rPr>
              <a:t>Rubiano</a:t>
            </a:r>
            <a:endParaRPr lang="en-US" sz="1200" dirty="0">
              <a:solidFill>
                <a:schemeClr val="tx1">
                  <a:lumMod val="75000"/>
                  <a:lumOff val="25000"/>
                </a:schemeClr>
              </a:solidFill>
              <a:latin typeface="iA Writer Quattro S" pitchFamily="2" charset="0"/>
            </a:endParaRPr>
          </a:p>
          <a:p>
            <a:pPr marL="0" indent="0">
              <a:spcBef>
                <a:spcPts val="0"/>
              </a:spcBef>
              <a:buNone/>
              <a:defRPr/>
            </a:pPr>
            <a:r>
              <a:rPr lang="en-US" sz="1200" dirty="0">
                <a:solidFill>
                  <a:schemeClr val="tx1">
                    <a:lumMod val="75000"/>
                    <a:lumOff val="25000"/>
                  </a:schemeClr>
                </a:solidFill>
                <a:latin typeface="iA Writer Quattro S" pitchFamily="2" charset="0"/>
              </a:rPr>
              <a:t> Dylan </a:t>
            </a:r>
            <a:r>
              <a:rPr lang="en-US" sz="1200" dirty="0" err="1">
                <a:solidFill>
                  <a:schemeClr val="tx1">
                    <a:lumMod val="75000"/>
                    <a:lumOff val="25000"/>
                  </a:schemeClr>
                </a:solidFill>
                <a:latin typeface="iA Writer Quattro S" pitchFamily="2" charset="0"/>
              </a:rPr>
              <a:t>Stoutenburg</a:t>
            </a:r>
            <a:endParaRPr lang="en-US" sz="1200" dirty="0">
              <a:solidFill>
                <a:schemeClr val="tx1">
                  <a:lumMod val="75000"/>
                  <a:lumOff val="25000"/>
                </a:schemeClr>
              </a:solidFill>
              <a:latin typeface="iA Writer Quattro S" pitchFamily="2" charset="0"/>
            </a:endParaRPr>
          </a:p>
          <a:p>
            <a:pPr marL="0" indent="0">
              <a:spcBef>
                <a:spcPts val="0"/>
              </a:spcBef>
              <a:buNone/>
              <a:defRPr/>
            </a:pPr>
            <a:endParaRPr lang="en-US" sz="1200" dirty="0">
              <a:solidFill>
                <a:schemeClr val="tx1">
                  <a:lumMod val="75000"/>
                  <a:lumOff val="25000"/>
                </a:schemeClr>
              </a:solidFill>
              <a:latin typeface="iA Writer Quattro S" pitchFamily="2" charset="0"/>
            </a:endParaRPr>
          </a:p>
          <a:p>
            <a:pPr marL="0" indent="0">
              <a:spcBef>
                <a:spcPts val="0"/>
              </a:spcBef>
              <a:buNone/>
              <a:defRPr/>
            </a:pPr>
            <a:r>
              <a:rPr lang="en-US" sz="1200" b="1" u="sng" dirty="0">
                <a:solidFill>
                  <a:schemeClr val="tx1">
                    <a:lumMod val="75000"/>
                    <a:lumOff val="25000"/>
                  </a:schemeClr>
                </a:solidFill>
                <a:latin typeface="iA Writer Quattro S" pitchFamily="2" charset="0"/>
              </a:rPr>
              <a:t>Former Wylie Lab Members</a:t>
            </a:r>
          </a:p>
          <a:p>
            <a:pPr marL="0" indent="0">
              <a:spcBef>
                <a:spcPts val="0"/>
              </a:spcBef>
              <a:buNone/>
              <a:defRPr/>
            </a:pPr>
            <a:br>
              <a:rPr lang="en-US" sz="1200" dirty="0">
                <a:solidFill>
                  <a:schemeClr val="tx1">
                    <a:lumMod val="75000"/>
                    <a:lumOff val="25000"/>
                  </a:schemeClr>
                </a:solidFill>
                <a:latin typeface="iA Writer Quattro S" pitchFamily="2" charset="0"/>
              </a:rPr>
            </a:br>
            <a:r>
              <a:rPr lang="en-US" sz="1200" dirty="0">
                <a:solidFill>
                  <a:schemeClr val="tx1">
                    <a:lumMod val="75000"/>
                    <a:lumOff val="25000"/>
                  </a:schemeClr>
                </a:solidFill>
                <a:latin typeface="iA Writer Quattro S" pitchFamily="2" charset="0"/>
              </a:rPr>
              <a:t> Brandi Herter</a:t>
            </a:r>
          </a:p>
          <a:p>
            <a:pPr marL="0" indent="0">
              <a:spcBef>
                <a:spcPts val="0"/>
              </a:spcBef>
              <a:buNone/>
              <a:defRPr/>
            </a:pPr>
            <a:r>
              <a:rPr lang="en-US" sz="1200" dirty="0">
                <a:solidFill>
                  <a:schemeClr val="tx1">
                    <a:lumMod val="75000"/>
                    <a:lumOff val="25000"/>
                  </a:schemeClr>
                </a:solidFill>
                <a:latin typeface="iA Writer Quattro S" pitchFamily="2" charset="0"/>
              </a:rPr>
              <a:t> Haley </a:t>
            </a:r>
            <a:r>
              <a:rPr lang="en-US" sz="1200" dirty="0" err="1">
                <a:solidFill>
                  <a:schemeClr val="tx1">
                    <a:lumMod val="75000"/>
                    <a:lumOff val="25000"/>
                  </a:schemeClr>
                </a:solidFill>
                <a:latin typeface="iA Writer Quattro S" pitchFamily="2" charset="0"/>
              </a:rPr>
              <a:t>Gula</a:t>
            </a:r>
            <a:endParaRPr lang="en-US" sz="1200" dirty="0">
              <a:solidFill>
                <a:schemeClr val="tx1">
                  <a:lumMod val="75000"/>
                  <a:lumOff val="25000"/>
                </a:schemeClr>
              </a:solidFill>
              <a:latin typeface="iA Writer Quattro S" pitchFamily="2" charset="0"/>
            </a:endParaRPr>
          </a:p>
          <a:p>
            <a:pPr marL="0" indent="0">
              <a:spcBef>
                <a:spcPts val="0"/>
              </a:spcBef>
              <a:buNone/>
              <a:defRPr/>
            </a:pPr>
            <a:r>
              <a:rPr lang="en-US" sz="1200" dirty="0">
                <a:solidFill>
                  <a:schemeClr val="tx1">
                    <a:lumMod val="75000"/>
                    <a:lumOff val="25000"/>
                  </a:schemeClr>
                </a:solidFill>
                <a:latin typeface="iA Writer Quattro S" pitchFamily="2" charset="0"/>
              </a:rPr>
              <a:t> </a:t>
            </a:r>
            <a:r>
              <a:rPr lang="en-US" sz="1200" dirty="0" err="1">
                <a:solidFill>
                  <a:schemeClr val="tx1">
                    <a:lumMod val="75000"/>
                    <a:lumOff val="25000"/>
                  </a:schemeClr>
                </a:solidFill>
                <a:latin typeface="iA Writer Quattro S" pitchFamily="2" charset="0"/>
              </a:rPr>
              <a:t>Galileu</a:t>
            </a:r>
            <a:r>
              <a:rPr lang="en-US" sz="1200" dirty="0">
                <a:solidFill>
                  <a:schemeClr val="tx1">
                    <a:lumMod val="75000"/>
                    <a:lumOff val="25000"/>
                  </a:schemeClr>
                </a:solidFill>
                <a:latin typeface="iA Writer Quattro S" pitchFamily="2" charset="0"/>
              </a:rPr>
              <a:t> Barbosa Costa</a:t>
            </a:r>
          </a:p>
          <a:p>
            <a:pPr marL="0" indent="0">
              <a:buNone/>
            </a:pPr>
            <a:endParaRPr lang="en-US" sz="1200" dirty="0">
              <a:latin typeface="iA Writer Quattro S" pitchFamily="2" charset="0"/>
            </a:endParaRPr>
          </a:p>
        </p:txBody>
      </p:sp>
      <p:sp>
        <p:nvSpPr>
          <p:cNvPr id="7" name="Content Placeholder 3">
            <a:extLst>
              <a:ext uri="{FF2B5EF4-FFF2-40B4-BE49-F238E27FC236}">
                <a16:creationId xmlns:a16="http://schemas.microsoft.com/office/drawing/2014/main" id="{729EF4B7-1EF5-D346-A656-6C821E25685C}"/>
              </a:ext>
            </a:extLst>
          </p:cNvPr>
          <p:cNvSpPr txBox="1">
            <a:spLocks/>
          </p:cNvSpPr>
          <p:nvPr/>
        </p:nvSpPr>
        <p:spPr bwMode="auto">
          <a:xfrm>
            <a:off x="4139952" y="1700808"/>
            <a:ext cx="236459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Tx/>
              <a:buNone/>
              <a:defRPr/>
            </a:pPr>
            <a:r>
              <a:rPr lang="en-US" sz="1200" b="1" u="sng" dirty="0" err="1">
                <a:solidFill>
                  <a:schemeClr val="tx1">
                    <a:lumMod val="75000"/>
                    <a:lumOff val="25000"/>
                  </a:schemeClr>
                </a:solidFill>
                <a:latin typeface="iA Writer Quattro S" pitchFamily="2" charset="0"/>
              </a:rPr>
              <a:t>WashU</a:t>
            </a:r>
            <a:br>
              <a:rPr lang="en-US" sz="1200" b="1" u="sng" dirty="0">
                <a:solidFill>
                  <a:schemeClr val="tx1">
                    <a:lumMod val="75000"/>
                    <a:lumOff val="25000"/>
                  </a:schemeClr>
                </a:solidFill>
                <a:latin typeface="iA Writer Quattro S" pitchFamily="2" charset="0"/>
              </a:rPr>
            </a:br>
            <a:br>
              <a:rPr lang="en-US" sz="1200" b="1" u="sng" dirty="0">
                <a:solidFill>
                  <a:schemeClr val="tx1">
                    <a:lumMod val="75000"/>
                    <a:lumOff val="25000"/>
                  </a:schemeClr>
                </a:solidFill>
                <a:latin typeface="iA Writer Quattro S" pitchFamily="2" charset="0"/>
              </a:rPr>
            </a:br>
            <a:r>
              <a:rPr lang="en-US" sz="1200" b="1" dirty="0">
                <a:solidFill>
                  <a:schemeClr val="tx1">
                    <a:lumMod val="75000"/>
                    <a:lumOff val="25000"/>
                  </a:schemeClr>
                </a:solidFill>
                <a:latin typeface="iA Writer Quattro S" pitchFamily="2" charset="0"/>
              </a:rPr>
              <a:t> </a:t>
            </a:r>
            <a:r>
              <a:rPr lang="en-US" sz="1200" dirty="0">
                <a:solidFill>
                  <a:schemeClr val="tx1">
                    <a:lumMod val="75000"/>
                    <a:lumOff val="25000"/>
                  </a:schemeClr>
                </a:solidFill>
                <a:latin typeface="iA Writer Quattro S" pitchFamily="2" charset="0"/>
              </a:rPr>
              <a:t>Phil </a:t>
            </a:r>
            <a:r>
              <a:rPr lang="en-US" sz="1200" dirty="0" err="1">
                <a:solidFill>
                  <a:schemeClr val="tx1">
                    <a:lumMod val="75000"/>
                    <a:lumOff val="25000"/>
                  </a:schemeClr>
                </a:solidFill>
                <a:latin typeface="iA Writer Quattro S" pitchFamily="2" charset="0"/>
              </a:rPr>
              <a:t>Tarr</a:t>
            </a:r>
            <a:endParaRPr lang="en-US" sz="1200" dirty="0">
              <a:solidFill>
                <a:schemeClr val="tx1">
                  <a:lumMod val="75000"/>
                  <a:lumOff val="25000"/>
                </a:schemeClr>
              </a:solidFill>
              <a:latin typeface="iA Writer Quattro S" pitchFamily="2" charset="0"/>
            </a:endParaRPr>
          </a:p>
          <a:p>
            <a:pPr marL="0" indent="0">
              <a:spcBef>
                <a:spcPts val="0"/>
              </a:spcBef>
              <a:buNone/>
              <a:defRPr/>
            </a:pPr>
            <a:r>
              <a:rPr lang="en-US" sz="1200" dirty="0">
                <a:solidFill>
                  <a:schemeClr val="tx1">
                    <a:lumMod val="75000"/>
                    <a:lumOff val="25000"/>
                  </a:schemeClr>
                </a:solidFill>
                <a:latin typeface="iA Writer Quattro S" pitchFamily="2" charset="0"/>
              </a:rPr>
              <a:t> </a:t>
            </a:r>
            <a:r>
              <a:rPr lang="en-US" sz="1200" dirty="0" err="1">
                <a:solidFill>
                  <a:schemeClr val="tx1">
                    <a:lumMod val="75000"/>
                    <a:lumOff val="25000"/>
                  </a:schemeClr>
                </a:solidFill>
                <a:latin typeface="iA Writer Quattro S" pitchFamily="2" charset="0"/>
              </a:rPr>
              <a:t>Vikas</a:t>
            </a:r>
            <a:r>
              <a:rPr lang="en-US" sz="1200" dirty="0">
                <a:solidFill>
                  <a:schemeClr val="tx1">
                    <a:lumMod val="75000"/>
                    <a:lumOff val="25000"/>
                  </a:schemeClr>
                </a:solidFill>
                <a:latin typeface="iA Writer Quattro S" pitchFamily="2" charset="0"/>
              </a:rPr>
              <a:t> </a:t>
            </a:r>
            <a:r>
              <a:rPr lang="en-US" sz="1200" dirty="0" err="1">
                <a:solidFill>
                  <a:schemeClr val="tx1">
                    <a:lumMod val="75000"/>
                    <a:lumOff val="25000"/>
                  </a:schemeClr>
                </a:solidFill>
                <a:latin typeface="iA Writer Quattro S" pitchFamily="2" charset="0"/>
              </a:rPr>
              <a:t>Dharnidharka</a:t>
            </a:r>
            <a:endParaRPr lang="en-US" sz="1200" dirty="0">
              <a:solidFill>
                <a:schemeClr val="tx1">
                  <a:lumMod val="75000"/>
                  <a:lumOff val="25000"/>
                </a:schemeClr>
              </a:solidFill>
              <a:latin typeface="iA Writer Quattro S" pitchFamily="2" charset="0"/>
            </a:endParaRPr>
          </a:p>
          <a:p>
            <a:pPr marL="0" indent="0">
              <a:spcBef>
                <a:spcPts val="0"/>
              </a:spcBef>
              <a:buNone/>
              <a:defRPr/>
            </a:pPr>
            <a:endParaRPr lang="en-US" sz="1200" dirty="0">
              <a:solidFill>
                <a:schemeClr val="tx1">
                  <a:lumMod val="75000"/>
                  <a:lumOff val="25000"/>
                </a:schemeClr>
              </a:solidFill>
              <a:latin typeface="iA Writer Quattro S" pitchFamily="2" charset="0"/>
            </a:endParaRPr>
          </a:p>
          <a:p>
            <a:pPr marL="0" indent="0">
              <a:spcBef>
                <a:spcPts val="0"/>
              </a:spcBef>
              <a:buNone/>
              <a:defRPr/>
            </a:pPr>
            <a:r>
              <a:rPr lang="en-US" sz="1200" b="1" u="sng" dirty="0">
                <a:solidFill>
                  <a:schemeClr val="tx1">
                    <a:lumMod val="75000"/>
                    <a:lumOff val="25000"/>
                  </a:schemeClr>
                </a:solidFill>
                <a:latin typeface="iA Writer Quattro S" pitchFamily="2" charset="0"/>
              </a:rPr>
              <a:t>RIS</a:t>
            </a:r>
          </a:p>
          <a:p>
            <a:pPr marL="0" indent="0">
              <a:spcBef>
                <a:spcPts val="0"/>
              </a:spcBef>
              <a:buNone/>
              <a:defRPr/>
            </a:pPr>
            <a:endParaRPr lang="en-US" sz="1200" dirty="0">
              <a:solidFill>
                <a:schemeClr val="tx1">
                  <a:lumMod val="75000"/>
                  <a:lumOff val="25000"/>
                </a:schemeClr>
              </a:solidFill>
              <a:latin typeface="iA Writer Quattro S" pitchFamily="2" charset="0"/>
            </a:endParaRPr>
          </a:p>
          <a:p>
            <a:pPr marL="0" indent="0">
              <a:spcBef>
                <a:spcPts val="0"/>
              </a:spcBef>
              <a:buNone/>
              <a:defRPr/>
            </a:pPr>
            <a:r>
              <a:rPr lang="en-US" sz="1200" dirty="0">
                <a:solidFill>
                  <a:schemeClr val="tx1">
                    <a:lumMod val="75000"/>
                    <a:lumOff val="25000"/>
                  </a:schemeClr>
                </a:solidFill>
                <a:latin typeface="iA Writer Quattro S" pitchFamily="2" charset="0"/>
              </a:rPr>
              <a:t>Matt Callaway</a:t>
            </a:r>
          </a:p>
          <a:p>
            <a:pPr marL="0" indent="0">
              <a:spcBef>
                <a:spcPts val="0"/>
              </a:spcBef>
              <a:buNone/>
              <a:defRPr/>
            </a:pPr>
            <a:endParaRPr lang="en-US" sz="1200" dirty="0">
              <a:latin typeface="iA Writer Quattro S" pitchFamily="2" charset="0"/>
            </a:endParaRPr>
          </a:p>
        </p:txBody>
      </p:sp>
    </p:spTree>
    <p:extLst>
      <p:ext uri="{BB962C8B-B14F-4D97-AF65-F5344CB8AC3E}">
        <p14:creationId xmlns:p14="http://schemas.microsoft.com/office/powerpoint/2010/main" val="770367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4000" dirty="0">
                <a:solidFill>
                  <a:schemeClr val="bg1"/>
                </a:solidFill>
                <a:latin typeface="iA Writer Quattro S" pitchFamily="2" charset="0"/>
              </a:rPr>
              <a:t>The </a:t>
            </a:r>
            <a:r>
              <a:rPr lang="en-US" altLang="en-US" sz="4000" dirty="0" err="1">
                <a:solidFill>
                  <a:schemeClr val="bg1"/>
                </a:solidFill>
                <a:latin typeface="iA Writer Quattro S" pitchFamily="2" charset="0"/>
              </a:rPr>
              <a:t>Virome</a:t>
            </a:r>
            <a:endParaRPr lang="en-US" altLang="en-US" sz="4000" dirty="0">
              <a:solidFill>
                <a:schemeClr val="bg1"/>
              </a:solidFill>
              <a:latin typeface="iA Writer Quattro S" pitchFamily="2" charset="0"/>
            </a:endParaRP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3" name="Content Placeholder 2">
            <a:extLst>
              <a:ext uri="{FF2B5EF4-FFF2-40B4-BE49-F238E27FC236}">
                <a16:creationId xmlns:a16="http://schemas.microsoft.com/office/drawing/2014/main" id="{B2AA469D-6057-B24C-B88B-72E1B0D38C2B}"/>
              </a:ext>
            </a:extLst>
          </p:cNvPr>
          <p:cNvSpPr>
            <a:spLocks noGrp="1"/>
          </p:cNvSpPr>
          <p:nvPr>
            <p:ph idx="1"/>
          </p:nvPr>
        </p:nvSpPr>
        <p:spPr/>
        <p:txBody>
          <a:bodyPr/>
          <a:lstStyle/>
          <a:p>
            <a:pPr marL="0" indent="0">
              <a:buNone/>
            </a:pPr>
            <a:r>
              <a:rPr lang="en-US" sz="2800" b="1" dirty="0" err="1">
                <a:latin typeface="iA Writer Quattro S" pitchFamily="2" charset="0"/>
              </a:rPr>
              <a:t>Virome</a:t>
            </a:r>
            <a:r>
              <a:rPr lang="en-US" sz="2800" dirty="0">
                <a:latin typeface="iA Writer Quattro S" pitchFamily="2" charset="0"/>
              </a:rPr>
              <a:t> refers to the assemblage of viruses that is often investigated and described by </a:t>
            </a:r>
            <a:r>
              <a:rPr lang="en-US" sz="2800" b="1" dirty="0">
                <a:latin typeface="iA Writer Quattro S" pitchFamily="2" charset="0"/>
              </a:rPr>
              <a:t>metagenomic</a:t>
            </a:r>
            <a:r>
              <a:rPr lang="en-US" sz="2800" dirty="0">
                <a:latin typeface="iA Writer Quattro S" pitchFamily="2" charset="0"/>
              </a:rPr>
              <a:t> </a:t>
            </a:r>
            <a:r>
              <a:rPr lang="en-US" sz="2800" b="1" dirty="0">
                <a:latin typeface="iA Writer Quattro S" pitchFamily="2" charset="0"/>
              </a:rPr>
              <a:t>sequencing</a:t>
            </a:r>
            <a:r>
              <a:rPr lang="en-US" sz="2800" dirty="0">
                <a:latin typeface="iA Writer Quattro S" pitchFamily="2" charset="0"/>
              </a:rPr>
              <a:t> of viral nucleic acids that are found associated with a particular ecosystem, organism or </a:t>
            </a:r>
            <a:r>
              <a:rPr lang="en-US" sz="2800" dirty="0" err="1">
                <a:latin typeface="iA Writer Quattro S" pitchFamily="2" charset="0"/>
              </a:rPr>
              <a:t>holobiont</a:t>
            </a:r>
            <a:r>
              <a:rPr lang="en-US" sz="2800" dirty="0">
                <a:latin typeface="iA Writer Quattro S" pitchFamily="2" charset="0"/>
              </a:rPr>
              <a:t>. The word is frequently used to describe environmental viral shotgun metagenomes. </a:t>
            </a:r>
            <a:r>
              <a:rPr lang="en-US" sz="2800" dirty="0">
                <a:latin typeface="iA Writer Quattro S" pitchFamily="2" charset="0"/>
                <a:hlinkClick r:id="rId2"/>
              </a:rPr>
              <a:t>Wikipedia</a:t>
            </a:r>
            <a:endParaRPr lang="en-US" sz="2800" dirty="0">
              <a:latin typeface="iA Writer Quattro S" pitchFamily="2" charset="0"/>
            </a:endParaRPr>
          </a:p>
        </p:txBody>
      </p:sp>
      <p:sp>
        <p:nvSpPr>
          <p:cNvPr id="8" name="Donut 7">
            <a:extLst>
              <a:ext uri="{FF2B5EF4-FFF2-40B4-BE49-F238E27FC236}">
                <a16:creationId xmlns:a16="http://schemas.microsoft.com/office/drawing/2014/main" id="{F539BFDE-C422-F64E-9BE0-A43DA789F5F1}"/>
              </a:ext>
            </a:extLst>
          </p:cNvPr>
          <p:cNvSpPr/>
          <p:nvPr/>
        </p:nvSpPr>
        <p:spPr>
          <a:xfrm>
            <a:off x="8822736"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9408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4000" dirty="0">
                <a:solidFill>
                  <a:schemeClr val="bg1"/>
                </a:solidFill>
                <a:latin typeface="iA Writer Quattro S" pitchFamily="2" charset="0"/>
              </a:rPr>
              <a:t>Bioinformatics Scale</a:t>
            </a:r>
          </a:p>
        </p:txBody>
      </p:sp>
      <p:sp>
        <p:nvSpPr>
          <p:cNvPr id="30724" name="TextBox 4">
            <a:extLst>
              <a:ext uri="{FF2B5EF4-FFF2-40B4-BE49-F238E27FC236}">
                <a16:creationId xmlns:a16="http://schemas.microsoft.com/office/drawing/2014/main" id="{87D079BC-F5E4-E641-AD1C-95B27602307D}"/>
              </a:ext>
            </a:extLst>
          </p:cNvPr>
          <p:cNvSpPr txBox="1">
            <a:spLocks noChangeArrowheads="1"/>
          </p:cNvSpPr>
          <p:nvPr/>
        </p:nvSpPr>
        <p:spPr bwMode="auto">
          <a:xfrm>
            <a:off x="34925" y="6550025"/>
            <a:ext cx="50209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a:solidFill>
                  <a:schemeClr val="bg1"/>
                </a:solidFill>
                <a:latin typeface="iA Writer Quattro S" pitchFamily="2" charset="0"/>
              </a:rPr>
              <a:t>URL: https://</a:t>
            </a:r>
            <a:r>
              <a:rPr lang="en-US" altLang="en-US" sz="1400" dirty="0" err="1">
                <a:solidFill>
                  <a:schemeClr val="bg1"/>
                </a:solidFill>
                <a:latin typeface="iA Writer Quattro S" pitchFamily="2" charset="0"/>
              </a:rPr>
              <a:t>www.genomicseducation.hee.nhs.uk</a:t>
            </a:r>
            <a:endParaRPr lang="en-US" altLang="en-US" sz="1400" dirty="0">
              <a:solidFill>
                <a:schemeClr val="bg1"/>
              </a:solidFill>
              <a:latin typeface="iA Writer Quattro S" pitchFamily="2" charset="0"/>
            </a:endParaRPr>
          </a:p>
        </p:txBody>
      </p:sp>
      <p:pic>
        <p:nvPicPr>
          <p:cNvPr id="30725" name="Content Placeholder 4">
            <a:extLst>
              <a:ext uri="{FF2B5EF4-FFF2-40B4-BE49-F238E27FC236}">
                <a16:creationId xmlns:a16="http://schemas.microsoft.com/office/drawing/2014/main" id="{F09B3D96-1C91-B74F-A2DE-86A4B7CF32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01813" y="1600200"/>
            <a:ext cx="5540375" cy="4525963"/>
          </a:xfrm>
        </p:spPr>
      </p:pic>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8" name="Donut 7">
            <a:extLst>
              <a:ext uri="{FF2B5EF4-FFF2-40B4-BE49-F238E27FC236}">
                <a16:creationId xmlns:a16="http://schemas.microsoft.com/office/drawing/2014/main" id="{B21CBBBD-EDC2-764C-92D3-7E4C92B6F166}"/>
              </a:ext>
            </a:extLst>
          </p:cNvPr>
          <p:cNvSpPr/>
          <p:nvPr/>
        </p:nvSpPr>
        <p:spPr>
          <a:xfrm>
            <a:off x="8822736" y="116632"/>
            <a:ext cx="216024" cy="216024"/>
          </a:xfrm>
          <a:prstGeom prst="don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148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ADEE333-4773-2B40-9EC7-C3D491E2C43F}"/>
              </a:ext>
            </a:extLst>
          </p:cNvPr>
          <p:cNvSpPr>
            <a:spLocks noGrp="1" noChangeArrowheads="1"/>
          </p:cNvSpPr>
          <p:nvPr>
            <p:ph type="title"/>
          </p:nvPr>
        </p:nvSpPr>
        <p:spPr>
          <a:xfrm>
            <a:off x="323850" y="44450"/>
            <a:ext cx="8229600" cy="863600"/>
          </a:xfrm>
        </p:spPr>
        <p:txBody>
          <a:bodyPr/>
          <a:lstStyle/>
          <a:p>
            <a:pPr algn="l" eaLnBrk="1" hangingPunct="1"/>
            <a:r>
              <a:rPr lang="en-US" altLang="en-US" sz="3600" dirty="0">
                <a:solidFill>
                  <a:schemeClr val="bg1"/>
                </a:solidFill>
                <a:latin typeface="iA Writer Quattro S" pitchFamily="2" charset="0"/>
              </a:rPr>
              <a:t>Metagenomics Bioinformatics</a:t>
            </a:r>
          </a:p>
        </p:txBody>
      </p:sp>
      <p:sp>
        <p:nvSpPr>
          <p:cNvPr id="6" name="TextBox 5">
            <a:extLst>
              <a:ext uri="{FF2B5EF4-FFF2-40B4-BE49-F238E27FC236}">
                <a16:creationId xmlns:a16="http://schemas.microsoft.com/office/drawing/2014/main" id="{7C04E488-9E00-7848-87E6-DDFAE0574562}"/>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383A8412-13DD-A948-BD34-078780D5244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pic>
        <p:nvPicPr>
          <p:cNvPr id="17410" name="Picture 2" descr="https://www.nature.com/nature/focus/humanmicrobiota/images/main_bg.jpg?legacy-collection=true">
            <a:extLst>
              <a:ext uri="{FF2B5EF4-FFF2-40B4-BE49-F238E27FC236}">
                <a16:creationId xmlns:a16="http://schemas.microsoft.com/office/drawing/2014/main" id="{8BAC6FDF-55A1-9243-8E21-99C76AA92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65623"/>
            <a:ext cx="6279393" cy="55690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E4E81E9E-31E3-BA41-99D1-B7F2BF72C55B}"/>
              </a:ext>
            </a:extLst>
          </p:cNvPr>
          <p:cNvSpPr txBox="1">
            <a:spLocks noChangeArrowheads="1"/>
          </p:cNvSpPr>
          <p:nvPr/>
        </p:nvSpPr>
        <p:spPr bwMode="auto">
          <a:xfrm>
            <a:off x="34925" y="6550025"/>
            <a:ext cx="54521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a:solidFill>
                  <a:schemeClr val="bg1"/>
                </a:solidFill>
                <a:latin typeface="iA Writer Quattro S" pitchFamily="2" charset="0"/>
              </a:rPr>
              <a:t>URL: https://</a:t>
            </a:r>
            <a:r>
              <a:rPr lang="en-US" altLang="en-US" sz="1400" dirty="0" err="1">
                <a:solidFill>
                  <a:schemeClr val="bg1"/>
                </a:solidFill>
                <a:latin typeface="iA Writer Quattro S" pitchFamily="2" charset="0"/>
              </a:rPr>
              <a:t>www.nature.com</a:t>
            </a:r>
            <a:r>
              <a:rPr lang="en-US" altLang="en-US" sz="1400" dirty="0">
                <a:solidFill>
                  <a:schemeClr val="bg1"/>
                </a:solidFill>
                <a:latin typeface="iA Writer Quattro S" pitchFamily="2" charset="0"/>
              </a:rPr>
              <a:t>/collections/</a:t>
            </a:r>
            <a:r>
              <a:rPr lang="en-US" altLang="en-US" sz="1400" dirty="0" err="1">
                <a:solidFill>
                  <a:schemeClr val="bg1"/>
                </a:solidFill>
                <a:latin typeface="iA Writer Quattro S" pitchFamily="2" charset="0"/>
              </a:rPr>
              <a:t>scqssjswcq</a:t>
            </a:r>
            <a:endParaRPr lang="en-US" altLang="en-US" sz="1400" dirty="0">
              <a:solidFill>
                <a:schemeClr val="bg1"/>
              </a:solidFill>
              <a:latin typeface="iA Writer Quattro S" pitchFamily="2" charset="0"/>
            </a:endParaRPr>
          </a:p>
        </p:txBody>
      </p:sp>
      <p:sp>
        <p:nvSpPr>
          <p:cNvPr id="2" name="TextBox 1">
            <a:extLst>
              <a:ext uri="{FF2B5EF4-FFF2-40B4-BE49-F238E27FC236}">
                <a16:creationId xmlns:a16="http://schemas.microsoft.com/office/drawing/2014/main" id="{36A0EDB1-90CE-304B-867C-58EA2DF543FD}"/>
              </a:ext>
            </a:extLst>
          </p:cNvPr>
          <p:cNvSpPr txBox="1"/>
          <p:nvPr/>
        </p:nvSpPr>
        <p:spPr>
          <a:xfrm>
            <a:off x="6588224" y="965623"/>
            <a:ext cx="2376264" cy="5262979"/>
          </a:xfrm>
          <a:prstGeom prst="rect">
            <a:avLst/>
          </a:prstGeom>
          <a:noFill/>
        </p:spPr>
        <p:txBody>
          <a:bodyPr wrap="square" rtlCol="0">
            <a:spAutoFit/>
          </a:bodyPr>
          <a:lstStyle/>
          <a:p>
            <a:r>
              <a:rPr lang="en-US" sz="1400" b="1" dirty="0">
                <a:latin typeface="iA Writer Quattro S" pitchFamily="2" charset="0"/>
              </a:rPr>
              <a:t>CHALLENGES:</a:t>
            </a:r>
          </a:p>
          <a:p>
            <a:pPr marL="285750" indent="-285750">
              <a:buFont typeface="Arial" panose="020B0604020202020204" pitchFamily="34" charset="0"/>
              <a:buChar char="•"/>
            </a:pPr>
            <a:r>
              <a:rPr lang="en-US" sz="1400" dirty="0">
                <a:latin typeface="iA Writer Quattro S" pitchFamily="2" charset="0"/>
              </a:rPr>
              <a:t>Not a single reference genome, but thousands of potential references</a:t>
            </a:r>
          </a:p>
          <a:p>
            <a:pPr marL="285750" indent="-285750">
              <a:buFont typeface="Arial" panose="020B0604020202020204" pitchFamily="34" charset="0"/>
              <a:buChar char="•"/>
            </a:pPr>
            <a:r>
              <a:rPr lang="en-US" sz="1400" dirty="0">
                <a:latin typeface="iA Writer Quattro S" pitchFamily="2" charset="0"/>
              </a:rPr>
              <a:t>Expanded sample types – e.g. stool, skin, CSF, NP swabs, blood, vaginal swabs, tissues (pre/post transplant), tumors, etc.</a:t>
            </a:r>
          </a:p>
          <a:p>
            <a:pPr marL="285750" indent="-285750">
              <a:buFont typeface="Arial" panose="020B0604020202020204" pitchFamily="34" charset="0"/>
              <a:buChar char="•"/>
            </a:pPr>
            <a:r>
              <a:rPr lang="en-US" sz="1400" dirty="0">
                <a:latin typeface="iA Writer Quattro S" pitchFamily="2" charset="0"/>
              </a:rPr>
              <a:t>Microbiome is not static</a:t>
            </a:r>
          </a:p>
          <a:p>
            <a:pPr marL="285750" indent="-285750">
              <a:buFont typeface="Arial" panose="020B0604020202020204" pitchFamily="34" charset="0"/>
              <a:buChar char="•"/>
            </a:pPr>
            <a:r>
              <a:rPr lang="en-US" sz="1400" dirty="0">
                <a:latin typeface="iA Writer Quattro S" pitchFamily="2" charset="0"/>
              </a:rPr>
              <a:t>Microbial taxonomy not always consistent</a:t>
            </a:r>
          </a:p>
          <a:p>
            <a:pPr marL="285750" indent="-285750">
              <a:buFont typeface="Arial" panose="020B0604020202020204" pitchFamily="34" charset="0"/>
              <a:buChar char="•"/>
            </a:pPr>
            <a:r>
              <a:rPr lang="en-US" sz="1400" dirty="0">
                <a:latin typeface="iA Writer Quattro S" pitchFamily="2" charset="0"/>
              </a:rPr>
              <a:t>Expectation </a:t>
            </a:r>
            <a:r>
              <a:rPr lang="en-US" sz="1400">
                <a:latin typeface="iA Writer Quattro S" pitchFamily="2" charset="0"/>
              </a:rPr>
              <a:t>vs unknown</a:t>
            </a:r>
            <a:endParaRPr lang="en-US" sz="1400" dirty="0">
              <a:latin typeface="iA Writer Quattro S" pitchFamily="2" charset="0"/>
            </a:endParaRPr>
          </a:p>
          <a:p>
            <a:pPr marL="285750" indent="-285750">
              <a:buFont typeface="Arial" panose="020B0604020202020204" pitchFamily="34" charset="0"/>
              <a:buChar char="•"/>
            </a:pPr>
            <a:r>
              <a:rPr lang="en-US" sz="1400" dirty="0">
                <a:latin typeface="iA Writer Quattro S" pitchFamily="2" charset="0"/>
              </a:rPr>
              <a:t>Not all microorganisms studied at same level </a:t>
            </a:r>
          </a:p>
        </p:txBody>
      </p:sp>
    </p:spTree>
    <p:extLst>
      <p:ext uri="{BB962C8B-B14F-4D97-AF65-F5344CB8AC3E}">
        <p14:creationId xmlns:p14="http://schemas.microsoft.com/office/powerpoint/2010/main" val="4261948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DFA7199-CF97-C947-BE88-840B924DDD15}"/>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000" dirty="0">
                <a:solidFill>
                  <a:schemeClr val="bg1"/>
                </a:solidFill>
                <a:latin typeface="iA Writer Quattro S" pitchFamily="2" charset="0"/>
              </a:rPr>
              <a:t>Viral Taxonomy (variation)</a:t>
            </a:r>
          </a:p>
        </p:txBody>
      </p:sp>
      <p:pic>
        <p:nvPicPr>
          <p:cNvPr id="32772" name="Picture 6" descr="Wylie-Figure-1-no-title.pdf">
            <a:extLst>
              <a:ext uri="{FF2B5EF4-FFF2-40B4-BE49-F238E27FC236}">
                <a16:creationId xmlns:a16="http://schemas.microsoft.com/office/drawing/2014/main" id="{D22DA2C3-F5DE-E148-B1EA-C73376769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957263"/>
            <a:ext cx="48958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1">
            <a:extLst>
              <a:ext uri="{FF2B5EF4-FFF2-40B4-BE49-F238E27FC236}">
                <a16:creationId xmlns:a16="http://schemas.microsoft.com/office/drawing/2014/main" id="{121EE7D9-269F-7144-875E-9E67AB4B36C8}"/>
              </a:ext>
            </a:extLst>
          </p:cNvPr>
          <p:cNvSpPr txBox="1">
            <a:spLocks noChangeArrowheads="1"/>
          </p:cNvSpPr>
          <p:nvPr/>
        </p:nvSpPr>
        <p:spPr bwMode="auto">
          <a:xfrm>
            <a:off x="1990725" y="6251575"/>
            <a:ext cx="19954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000"/>
              <a:t>Note: Bacteriophage not shown.</a:t>
            </a:r>
          </a:p>
        </p:txBody>
      </p:sp>
      <p:sp>
        <p:nvSpPr>
          <p:cNvPr id="6" name="TextBox 5">
            <a:extLst>
              <a:ext uri="{FF2B5EF4-FFF2-40B4-BE49-F238E27FC236}">
                <a16:creationId xmlns:a16="http://schemas.microsoft.com/office/drawing/2014/main" id="{46F9F4EF-D90A-BC42-8D41-34DC1059F07C}"/>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105E9D3A-DCEE-A64A-8AA5-4E93BC837CAB}"/>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8" name="TextBox 4">
            <a:extLst>
              <a:ext uri="{FF2B5EF4-FFF2-40B4-BE49-F238E27FC236}">
                <a16:creationId xmlns:a16="http://schemas.microsoft.com/office/drawing/2014/main" id="{265F63DB-5E41-2649-A691-7CE73C2F8070}"/>
              </a:ext>
            </a:extLst>
          </p:cNvPr>
          <p:cNvSpPr txBox="1">
            <a:spLocks noChangeArrowheads="1"/>
          </p:cNvSpPr>
          <p:nvPr/>
        </p:nvSpPr>
        <p:spPr bwMode="auto">
          <a:xfrm>
            <a:off x="34925" y="6550025"/>
            <a:ext cx="61654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dirty="0">
                <a:solidFill>
                  <a:schemeClr val="bg1"/>
                </a:solidFill>
                <a:latin typeface="iA Writer Quattro S" pitchFamily="2" charset="0"/>
              </a:rPr>
              <a:t>TN Wylie, KM Wylie, et al. </a:t>
            </a:r>
            <a:r>
              <a:rPr lang="en-US" altLang="en-US" sz="1200" i="1" dirty="0">
                <a:solidFill>
                  <a:schemeClr val="bg1"/>
                </a:solidFill>
                <a:latin typeface="iA Writer Quattro S" pitchFamily="2" charset="0"/>
              </a:rPr>
              <a:t>Genome Res.</a:t>
            </a:r>
            <a:r>
              <a:rPr lang="en-US" altLang="en-US" sz="1200" dirty="0">
                <a:solidFill>
                  <a:schemeClr val="bg1"/>
                </a:solidFill>
                <a:latin typeface="iA Writer Quattro S" pitchFamily="2" charset="0"/>
              </a:rPr>
              <a:t> 2015 Dec; 25(12): 1910–1920. </a:t>
            </a:r>
          </a:p>
        </p:txBody>
      </p:sp>
    </p:spTree>
    <p:extLst>
      <p:ext uri="{BB962C8B-B14F-4D97-AF65-F5344CB8AC3E}">
        <p14:creationId xmlns:p14="http://schemas.microsoft.com/office/powerpoint/2010/main" val="4043216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6C3B312-9349-894C-BCF9-04933D1B728C}"/>
              </a:ext>
            </a:extLst>
          </p:cNvPr>
          <p:cNvSpPr txBox="1">
            <a:spLocks noChangeArrowheads="1"/>
          </p:cNvSpPr>
          <p:nvPr/>
        </p:nvSpPr>
        <p:spPr bwMode="auto">
          <a:xfrm>
            <a:off x="323850" y="44450"/>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dirty="0">
                <a:solidFill>
                  <a:schemeClr val="bg1"/>
                </a:solidFill>
                <a:latin typeface="iA Writer Quattro S" pitchFamily="2" charset="0"/>
              </a:rPr>
              <a:t>Viral Taxonomy (genome size)</a:t>
            </a:r>
          </a:p>
        </p:txBody>
      </p:sp>
      <p:pic>
        <p:nvPicPr>
          <p:cNvPr id="33796" name="Picture 7" descr="SIZES_TAXONOMY.pdf">
            <a:extLst>
              <a:ext uri="{FF2B5EF4-FFF2-40B4-BE49-F238E27FC236}">
                <a16:creationId xmlns:a16="http://schemas.microsoft.com/office/drawing/2014/main" id="{CFF6838C-3969-B04C-8344-DE2507681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988" y="814388"/>
            <a:ext cx="5013325"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4">
            <a:extLst>
              <a:ext uri="{FF2B5EF4-FFF2-40B4-BE49-F238E27FC236}">
                <a16:creationId xmlns:a16="http://schemas.microsoft.com/office/drawing/2014/main" id="{974E1BA6-C904-EA40-8BBB-487A9D9A3879}"/>
              </a:ext>
            </a:extLst>
          </p:cNvPr>
          <p:cNvSpPr txBox="1">
            <a:spLocks noChangeArrowheads="1"/>
          </p:cNvSpPr>
          <p:nvPr/>
        </p:nvSpPr>
        <p:spPr bwMode="auto">
          <a:xfrm>
            <a:off x="1990725" y="6251575"/>
            <a:ext cx="19954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000"/>
              <a:t>Note: Bacteriophage not shown.</a:t>
            </a:r>
          </a:p>
        </p:txBody>
      </p:sp>
      <p:sp>
        <p:nvSpPr>
          <p:cNvPr id="6" name="TextBox 5">
            <a:extLst>
              <a:ext uri="{FF2B5EF4-FFF2-40B4-BE49-F238E27FC236}">
                <a16:creationId xmlns:a16="http://schemas.microsoft.com/office/drawing/2014/main" id="{E7C90678-FA5D-C54C-9E57-18823BEEF310}"/>
              </a:ext>
            </a:extLst>
          </p:cNvPr>
          <p:cNvSpPr txBox="1"/>
          <p:nvPr/>
        </p:nvSpPr>
        <p:spPr>
          <a:xfrm>
            <a:off x="7947498" y="6597352"/>
            <a:ext cx="1161006" cy="260647"/>
          </a:xfrm>
          <a:prstGeom prst="rect">
            <a:avLst/>
          </a:prstGeom>
          <a:solidFill>
            <a:srgbClr val="182744"/>
          </a:solidFill>
        </p:spPr>
        <p:txBody>
          <a:bodyPr wrap="square" rtlCol="0">
            <a:spAutoFit/>
          </a:bodyPr>
          <a:lstStyle/>
          <a:p>
            <a:endParaRPr lang="en-US" dirty="0"/>
          </a:p>
        </p:txBody>
      </p:sp>
      <p:sp>
        <p:nvSpPr>
          <p:cNvPr id="7" name="TextBox 1">
            <a:extLst>
              <a:ext uri="{FF2B5EF4-FFF2-40B4-BE49-F238E27FC236}">
                <a16:creationId xmlns:a16="http://schemas.microsoft.com/office/drawing/2014/main" id="{0AA191B7-867B-DD47-B2AC-00A1C2F6BD37}"/>
              </a:ext>
            </a:extLst>
          </p:cNvPr>
          <p:cNvSpPr txBox="1">
            <a:spLocks noChangeArrowheads="1"/>
          </p:cNvSpPr>
          <p:nvPr/>
        </p:nvSpPr>
        <p:spPr bwMode="auto">
          <a:xfrm>
            <a:off x="7185368" y="6550025"/>
            <a:ext cx="18533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err="1">
                <a:solidFill>
                  <a:schemeClr val="bg1"/>
                </a:solidFill>
                <a:latin typeface="iA Writer Quattro S" pitchFamily="2" charset="0"/>
              </a:rPr>
              <a:t>twylie@wustl.edu</a:t>
            </a:r>
            <a:endParaRPr lang="en-US" altLang="en-US" sz="1400" dirty="0">
              <a:solidFill>
                <a:schemeClr val="bg1"/>
              </a:solidFill>
              <a:latin typeface="iA Writer Quattro S" pitchFamily="2" charset="0"/>
            </a:endParaRPr>
          </a:p>
        </p:txBody>
      </p:sp>
      <p:sp>
        <p:nvSpPr>
          <p:cNvPr id="8" name="TextBox 4">
            <a:extLst>
              <a:ext uri="{FF2B5EF4-FFF2-40B4-BE49-F238E27FC236}">
                <a16:creationId xmlns:a16="http://schemas.microsoft.com/office/drawing/2014/main" id="{295E4ABC-11E2-5D46-85E9-6A23281FC99D}"/>
              </a:ext>
            </a:extLst>
          </p:cNvPr>
          <p:cNvSpPr txBox="1">
            <a:spLocks noChangeArrowheads="1"/>
          </p:cNvSpPr>
          <p:nvPr/>
        </p:nvSpPr>
        <p:spPr bwMode="auto">
          <a:xfrm>
            <a:off x="34925" y="6550025"/>
            <a:ext cx="61654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dirty="0">
                <a:solidFill>
                  <a:schemeClr val="bg1"/>
                </a:solidFill>
                <a:latin typeface="iA Writer Quattro S" pitchFamily="2" charset="0"/>
              </a:rPr>
              <a:t>TN Wylie, KM Wylie, et al. </a:t>
            </a:r>
            <a:r>
              <a:rPr lang="en-US" altLang="en-US" sz="1200" i="1" dirty="0">
                <a:solidFill>
                  <a:schemeClr val="bg1"/>
                </a:solidFill>
                <a:latin typeface="iA Writer Quattro S" pitchFamily="2" charset="0"/>
              </a:rPr>
              <a:t>Genome Res.</a:t>
            </a:r>
            <a:r>
              <a:rPr lang="en-US" altLang="en-US" sz="1200" dirty="0">
                <a:solidFill>
                  <a:schemeClr val="bg1"/>
                </a:solidFill>
                <a:latin typeface="iA Writer Quattro S" pitchFamily="2" charset="0"/>
              </a:rPr>
              <a:t> 2015 Dec; 25(12): 1910–1920. </a:t>
            </a:r>
          </a:p>
        </p:txBody>
      </p:sp>
    </p:spTree>
    <p:extLst>
      <p:ext uri="{BB962C8B-B14F-4D97-AF65-F5344CB8AC3E}">
        <p14:creationId xmlns:p14="http://schemas.microsoft.com/office/powerpoint/2010/main" val="1045106985"/>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19183</TotalTime>
  <Words>4747</Words>
  <Application>Microsoft Macintosh PowerPoint</Application>
  <PresentationFormat>On-screen Show (4:3)</PresentationFormat>
  <Paragraphs>460</Paragraphs>
  <Slides>48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iA Writer Mono S</vt:lpstr>
      <vt:lpstr>iA Writer Quattro S</vt:lpstr>
      <vt:lpstr>Diseño predeterminado</vt:lpstr>
      <vt:lpstr>ViroMatch: A Computational Pipeline for Detection of Viral Sequences from Complex Metagenomic Data</vt:lpstr>
      <vt:lpstr>Disclosure</vt:lpstr>
      <vt:lpstr>16S rRNA Sequencing</vt:lpstr>
      <vt:lpstr>Metagenomics</vt:lpstr>
      <vt:lpstr>The Virome</vt:lpstr>
      <vt:lpstr>Bioinformatics Scale</vt:lpstr>
      <vt:lpstr>Metagenomics Bioinformatics</vt:lpstr>
      <vt:lpstr>PowerPoint Presentation</vt:lpstr>
      <vt:lpstr>PowerPoint Presentation</vt:lpstr>
      <vt:lpstr>Virus Genome Sizes</vt:lpstr>
      <vt:lpstr>PowerPoint Presentation</vt:lpstr>
      <vt:lpstr> Metagenomic Shotgun Sequencing (MSS) </vt:lpstr>
      <vt:lpstr>Roche NimbleGen SeqCap EZ Library</vt:lpstr>
      <vt:lpstr>Viral Capture Goals</vt:lpstr>
      <vt:lpstr>ViroCap</vt:lpstr>
      <vt:lpstr>100% coverage with ViroCap</vt:lpstr>
      <vt:lpstr>MSS: low detection</vt:lpstr>
      <vt:lpstr>Viral Capture Summary</vt:lpstr>
      <vt:lpstr>PowerPoint Presentation</vt:lpstr>
      <vt:lpstr>ViroMatch</vt:lpstr>
      <vt:lpstr>https://hub.docker.com/r/twylie/viromatch</vt:lpstr>
      <vt:lpstr>https://github.com/twylie/viromatch</vt:lpstr>
      <vt:lpstr>https://twylie.github.io/viromatch/</vt:lpstr>
      <vt:lpstr>PowerPoint Presentation</vt:lpstr>
      <vt:lpstr>Computational burden and costs</vt:lpstr>
      <vt:lpstr>PowerPoint Presentation</vt:lpstr>
      <vt:lpstr>PowerPoint Presentation</vt:lpstr>
      <vt:lpstr>ViroMatch Overview</vt:lpstr>
      <vt:lpstr>Micro-transactions</vt:lpstr>
      <vt:lpstr>PowerPoint Presentation</vt:lpstr>
      <vt:lpstr>ViroMatch DBs</vt:lpstr>
      <vt:lpstr>System Resources</vt:lpstr>
      <vt:lpstr>ViroMatch Dependencies</vt:lpstr>
      <vt:lpstr>Runtime</vt:lpstr>
      <vt:lpstr>ViroMatch Usage</vt:lpstr>
      <vt:lpstr>--wustlconfig (parallel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ViroMatch Output (live demo)</vt:lpstr>
      <vt:lpstr>Acknowledgments </vt:lpstr>
    </vt:vector>
  </TitlesOfParts>
  <Company>Toshiba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Wylie, Todd</cp:lastModifiedBy>
  <cp:revision>1527</cp:revision>
  <cp:lastPrinted>2018-04-22T04:00:15Z</cp:lastPrinted>
  <dcterms:created xsi:type="dcterms:W3CDTF">2010-05-23T14:28:12Z</dcterms:created>
  <dcterms:modified xsi:type="dcterms:W3CDTF">2021-01-04T15:39:46Z</dcterms:modified>
</cp:coreProperties>
</file>